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638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Постъпили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10.88</c:v>
                </c:pt>
                <c:pt idx="1">
                  <c:v>11.39</c:v>
                </c:pt>
                <c:pt idx="2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D-4EC8-B817-2B1DC45B4F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Свършени</c:v>
                </c:pt>
              </c:strCache>
            </c:strRef>
          </c:tx>
          <c:spPr>
            <a:solidFill>
              <a:srgbClr val="E0902B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10.48</c:v>
                </c:pt>
                <c:pt idx="1">
                  <c:v>11.32</c:v>
                </c:pt>
                <c:pt idx="2">
                  <c:v>12.87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5D-4EC8-B817-2B1DC45B4F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6"/>
          <c:min val="0"/>
        </c:scaling>
        <c:delete val="0"/>
        <c:axPos val="l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Административни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10.48</c:v>
                </c:pt>
                <c:pt idx="1">
                  <c:v>11.32</c:v>
                </c:pt>
                <c:pt idx="2">
                  <c:v>12.87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3-4804-BC55-C54B6F2B3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Окръжни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9.0399999999999991</c:v>
                </c:pt>
                <c:pt idx="1">
                  <c:v>9.33</c:v>
                </c:pt>
                <c:pt idx="2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E3-4804-BC55-C54B6F2B3D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Административни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11.08</c:v>
                </c:pt>
                <c:pt idx="1">
                  <c:v>11.67</c:v>
                </c:pt>
                <c:pt idx="2">
                  <c:v>13.11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2-4EE7-A67E-4B5DEF71E3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Окръжни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10.79</c:v>
                </c:pt>
                <c:pt idx="1">
                  <c:v>10.99</c:v>
                </c:pt>
                <c:pt idx="2">
                  <c:v>11.58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A2-4EE7-A67E-4B5DEF71E3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Административни</c:v>
                </c:pt>
              </c:strCache>
            </c:strRef>
          </c:tx>
          <c:spPr>
            <a:ln w="38100" cap="flat">
              <a:solidFill>
                <a:srgbClr val="0E7C7B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E7C7B"/>
              </a:solidFill>
              <a:ln w="9525" cap="flat">
                <a:solidFill>
                  <a:srgbClr val="0E7C7B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96</c:v>
                </c:pt>
                <c:pt idx="1">
                  <c:v>99</c:v>
                </c:pt>
                <c:pt idx="2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C-42BE-B318-330BF7D868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Окръжни</c:v>
                </c:pt>
              </c:strCache>
            </c:strRef>
          </c:tx>
          <c:spPr>
            <a:ln w="38100" cap="flat">
              <a:solidFill>
                <a:srgbClr val="9AA5B1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9AA5B1"/>
              </a:solidFill>
              <a:ln w="9525" cap="flat">
                <a:solidFill>
                  <a:srgbClr val="9AA5B1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99</c:v>
                </c:pt>
                <c:pt idx="1">
                  <c:v>100</c:v>
                </c:pt>
                <c:pt idx="2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AC-42BE-B318-330BF7D8680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4"/>
          <c:min val="92"/>
        </c:scaling>
        <c:delete val="0"/>
        <c:axPos val="l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 90 %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B-4B95-8449-EE6904ECC1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над 100 %</c:v>
                </c:pt>
              </c:strCache>
            </c:strRef>
          </c:tx>
          <c:spPr>
            <a:solidFill>
              <a:srgbClr val="2E8B57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15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3B-4B95-8449-EE6904ECC1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8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Дни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854-4F7E-A01B-9DA5D835052D}"/>
              </c:ext>
            </c:extLst>
          </c:dPt>
          <c:dPt>
            <c:idx val="1"/>
            <c:invertIfNegative val="0"/>
            <c:bubble3D val="0"/>
            <c:spPr>
              <a:solidFill>
                <a:srgbClr val="E090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854-4F7E-A01B-9DA5D835052D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2023</c:v>
                </c:pt>
                <c:pt idx="1">
                  <c:v>2024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121</c:v>
                </c:pt>
                <c:pt idx="1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54-4F7E-A01B-9DA5D83505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6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B9C2CC"/>
            </a:solidFill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Разград (4)</c:v>
                </c:pt>
                <c:pt idx="1">
                  <c:v>Ст. Загора (8)</c:v>
                </c:pt>
                <c:pt idx="2">
                  <c:v>Хасково (10)</c:v>
                </c:pt>
                <c:pt idx="3">
                  <c:v>Благоевград (13)</c:v>
                </c:pt>
                <c:pt idx="4">
                  <c:v>София-град (87)</c:v>
                </c:pt>
                <c:pt idx="5">
                  <c:v>Видин (6)</c:v>
                </c:pt>
                <c:pt idx="6">
                  <c:v>Смолян (5)</c:v>
                </c:pt>
                <c:pt idx="7">
                  <c:v>Плевен (11)</c:v>
                </c:pt>
                <c:pt idx="8">
                  <c:v>Силистра (4)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6.13</c:v>
                </c:pt>
                <c:pt idx="1">
                  <c:v>11.81</c:v>
                </c:pt>
                <c:pt idx="2">
                  <c:v>12.71</c:v>
                </c:pt>
                <c:pt idx="3">
                  <c:v>13.03</c:v>
                </c:pt>
                <c:pt idx="4">
                  <c:v>12.69</c:v>
                </c:pt>
                <c:pt idx="5">
                  <c:v>8.06</c:v>
                </c:pt>
                <c:pt idx="6">
                  <c:v>8.18</c:v>
                </c:pt>
                <c:pt idx="7">
                  <c:v>8.1199999999999992</c:v>
                </c:pt>
                <c:pt idx="8">
                  <c:v>8.94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05-4311-80BF-F8F0791469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Разград (4)</c:v>
                </c:pt>
                <c:pt idx="1">
                  <c:v>Ст. Загора (8)</c:v>
                </c:pt>
                <c:pt idx="2">
                  <c:v>Хасково (10)</c:v>
                </c:pt>
                <c:pt idx="3">
                  <c:v>Благоевград (13)</c:v>
                </c:pt>
                <c:pt idx="4">
                  <c:v>София-град (87)</c:v>
                </c:pt>
                <c:pt idx="5">
                  <c:v>Видин (6)</c:v>
                </c:pt>
                <c:pt idx="6">
                  <c:v>Смолян (5)</c:v>
                </c:pt>
                <c:pt idx="7">
                  <c:v>Плевен (11)</c:v>
                </c:pt>
                <c:pt idx="8">
                  <c:v>Силистра (4)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9.0399999999999991</c:v>
                </c:pt>
                <c:pt idx="1">
                  <c:v>13.98</c:v>
                </c:pt>
                <c:pt idx="2">
                  <c:v>16.25</c:v>
                </c:pt>
                <c:pt idx="3">
                  <c:v>16.329999999999998</c:v>
                </c:pt>
                <c:pt idx="4">
                  <c:v>13.27</c:v>
                </c:pt>
                <c:pt idx="5">
                  <c:v>5.97</c:v>
                </c:pt>
                <c:pt idx="6">
                  <c:v>7.62</c:v>
                </c:pt>
                <c:pt idx="7">
                  <c:v>7.61</c:v>
                </c:pt>
                <c:pt idx="8">
                  <c:v>8.69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05-4311-80BF-F8F0791469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 п. 2026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Разград (4)</c:v>
                </c:pt>
                <c:pt idx="1">
                  <c:v>Ст. Загора (8)</c:v>
                </c:pt>
                <c:pt idx="2">
                  <c:v>Хасково (10)</c:v>
                </c:pt>
                <c:pt idx="3">
                  <c:v>Благоевград (13)</c:v>
                </c:pt>
                <c:pt idx="4">
                  <c:v>София-град (87)</c:v>
                </c:pt>
                <c:pt idx="5">
                  <c:v>Видин (6)</c:v>
                </c:pt>
                <c:pt idx="6">
                  <c:v>Смолян (5)</c:v>
                </c:pt>
                <c:pt idx="7">
                  <c:v>Плевен (11)</c:v>
                </c:pt>
                <c:pt idx="8">
                  <c:v>Силистра (4)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21.92</c:v>
                </c:pt>
                <c:pt idx="1">
                  <c:v>16.850000000000001</c:v>
                </c:pt>
                <c:pt idx="2">
                  <c:v>13.88</c:v>
                </c:pt>
                <c:pt idx="3">
                  <c:v>12.67</c:v>
                </c:pt>
                <c:pt idx="4">
                  <c:v>15.59</c:v>
                </c:pt>
                <c:pt idx="5">
                  <c:v>9.11</c:v>
                </c:pt>
                <c:pt idx="6">
                  <c:v>8.4700000000000006</c:v>
                </c:pt>
                <c:pt idx="7">
                  <c:v>8.4700000000000006</c:v>
                </c:pt>
                <c:pt idx="8">
                  <c:v>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05-4311-80BF-F8F079146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4"/>
          <c:min val="0"/>
        </c:scaling>
        <c:delete val="0"/>
        <c:axPos val="l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Административни</c:v>
                </c:pt>
              </c:strCache>
            </c:strRef>
          </c:tx>
          <c:spPr>
            <a:ln w="38100" cap="flat">
              <a:solidFill>
                <a:srgbClr val="0E7C7B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E7C7B"/>
              </a:solidFill>
              <a:ln w="9525" cap="flat">
                <a:solidFill>
                  <a:srgbClr val="0E7C7B"/>
                </a:solidFill>
                <a:prstDash val="solid"/>
                <a:round/>
              </a:ln>
              <a:effectLst/>
            </c:spPr>
          </c:marker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31.12.24</c:v>
                </c:pt>
                <c:pt idx="1">
                  <c:v>31.12.25</c:v>
                </c:pt>
                <c:pt idx="2">
                  <c:v>30.06.26</c:v>
                </c:pt>
                <c:pt idx="3">
                  <c:v>13.09.26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89.7</c:v>
                </c:pt>
                <c:pt idx="1">
                  <c:v>94</c:v>
                </c:pt>
                <c:pt idx="2">
                  <c:v>93.7</c:v>
                </c:pt>
                <c:pt idx="3">
                  <c:v>92.8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48-4ADC-8295-C6C43B420E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Окръжни</c:v>
                </c:pt>
              </c:strCache>
            </c:strRef>
          </c:tx>
          <c:spPr>
            <a:ln w="38100" cap="flat">
              <a:solidFill>
                <a:srgbClr val="9AA5B1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9AA5B1"/>
              </a:solidFill>
              <a:ln w="9525" cap="flat">
                <a:solidFill>
                  <a:srgbClr val="9AA5B1"/>
                </a:solidFill>
                <a:prstDash val="solid"/>
                <a:round/>
              </a:ln>
              <a:effectLst/>
            </c:spPr>
          </c:marker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31.12.24</c:v>
                </c:pt>
                <c:pt idx="1">
                  <c:v>31.12.25</c:v>
                </c:pt>
                <c:pt idx="2">
                  <c:v>30.06.26</c:v>
                </c:pt>
                <c:pt idx="3">
                  <c:v>13.09.26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86.4</c:v>
                </c:pt>
                <c:pt idx="1">
                  <c:v>85.7</c:v>
                </c:pt>
                <c:pt idx="2">
                  <c:v>79.3</c:v>
                </c:pt>
                <c:pt idx="3">
                  <c:v>82.1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48-4ADC-8295-C6C43B420E1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75"/>
        </c:scaling>
        <c:delete val="0"/>
        <c:axPos val="l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Вакантни</c:v>
                </c:pt>
              </c:strCache>
            </c:strRef>
          </c:tx>
          <c:spPr>
            <a:solidFill>
              <a:srgbClr val="E0902B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София-град</c:v>
                </c:pt>
                <c:pt idx="1">
                  <c:v>Пловдив</c:v>
                </c:pt>
                <c:pt idx="2">
                  <c:v>Бургас</c:v>
                </c:pt>
                <c:pt idx="3">
                  <c:v>Добрич</c:v>
                </c:pt>
                <c:pt idx="4">
                  <c:v>Ловеч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B-4BD2-9D4E-DB01AB268C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Постъпили дела на съдия</c:v>
                </c:pt>
              </c:strCache>
            </c:strRef>
          </c:tx>
          <c:spPr>
            <a:ln w="38100" cap="flat">
              <a:solidFill>
                <a:srgbClr val="E0902B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E0902B"/>
              </a:solidFill>
              <a:ln w="9525" cap="flat">
                <a:solidFill>
                  <a:srgbClr val="E0902B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104.7</c:v>
                </c:pt>
                <c:pt idx="2">
                  <c:v>122.2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FC-4D9E-9457-870247A7D9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Служители по щат</c:v>
                </c:pt>
              </c:strCache>
            </c:strRef>
          </c:tx>
          <c:spPr>
            <a:ln w="38100" cap="flat">
              <a:solidFill>
                <a:srgbClr val="0E7C7B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rgbClr val="0E7C7B"/>
              </a:solidFill>
              <a:ln w="9525" cap="flat">
                <a:solidFill>
                  <a:srgbClr val="0E7C7B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I п.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99.8</c:v>
                </c:pt>
                <c:pt idx="2">
                  <c:v>99.7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FC-4D9E-9457-870247A7D97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30"/>
          <c:min val="90"/>
        </c:scaling>
        <c:delete val="0"/>
        <c:axPos val="l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Служители на съдия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8F0-4962-B98C-65642F279818}"/>
              </c:ext>
            </c:extLst>
          </c:dPt>
          <c:dPt>
            <c:idx val="1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8F0-4962-B98C-65642F279818}"/>
              </c:ext>
            </c:extLst>
          </c:dPt>
          <c:dPt>
            <c:idx val="2"/>
            <c:invertIfNegative val="0"/>
            <c:bubble3D val="0"/>
            <c:spPr>
              <a:solidFill>
                <a:srgbClr val="E090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48F0-4962-B98C-65642F279818}"/>
              </c:ext>
            </c:extLst>
          </c:dPt>
          <c:dPt>
            <c:idx val="3"/>
            <c:invertIfNegative val="0"/>
            <c:bubble3D val="0"/>
            <c:spPr>
              <a:solidFill>
                <a:srgbClr val="6FB3B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48F0-4962-B98C-65642F279818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АдмС</c:v>
                </c:pt>
                <c:pt idx="1">
                  <c:v>ОС</c:v>
                </c:pt>
                <c:pt idx="2">
                  <c:v>АдмС до 6 съдии</c:v>
                </c:pt>
                <c:pt idx="3">
                  <c:v>АдмС над 14 съдии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2.9</c:v>
                </c:pt>
                <c:pt idx="1">
                  <c:v>2.2000000000000002</c:v>
                </c:pt>
                <c:pt idx="2">
                  <c:v>3.5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F0-4962-B98C-65642F2798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Запитвания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8D4-4978-833D-6EF7A0BE3B2D}"/>
              </c:ext>
            </c:extLst>
          </c:dPt>
          <c:dPt>
            <c:idx val="1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8D4-4978-833D-6EF7A0BE3B2D}"/>
              </c:ext>
            </c:extLst>
          </c:dPt>
          <c:dPt>
            <c:idx val="2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8D4-4978-833D-6EF7A0BE3B2D}"/>
              </c:ext>
            </c:extLst>
          </c:dPt>
          <c:dPt>
            <c:idx val="3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8D4-4978-833D-6EF7A0BE3B2D}"/>
              </c:ext>
            </c:extLst>
          </c:dPt>
          <c:dPt>
            <c:idx val="4"/>
            <c:invertIfNegative val="0"/>
            <c:bubble3D val="0"/>
            <c:spPr>
              <a:solidFill>
                <a:srgbClr val="E090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8D4-4978-833D-6EF7A0BE3B2D}"/>
              </c:ext>
            </c:extLst>
          </c:dPt>
          <c:dPt>
            <c:idx val="5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8D4-4978-833D-6EF7A0BE3B2D}"/>
              </c:ext>
            </c:extLst>
          </c:dPt>
          <c:dPt>
            <c:idx val="6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38D4-4978-833D-6EF7A0BE3B2D}"/>
              </c:ext>
            </c:extLst>
          </c:dPt>
          <c:dPt>
            <c:idx val="7"/>
            <c:invertIfNegative val="0"/>
            <c:bubble3D val="0"/>
            <c:spPr>
              <a:solidFill>
                <a:srgbClr val="9AA5B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38D4-4978-833D-6EF7A0BE3B2D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Италия</c:v>
                </c:pt>
                <c:pt idx="1">
                  <c:v>Полша</c:v>
                </c:pt>
                <c:pt idx="2">
                  <c:v>Германия</c:v>
                </c:pt>
                <c:pt idx="3">
                  <c:v>Австрия</c:v>
                </c:pt>
                <c:pt idx="4">
                  <c:v>БЪЛГАРИЯ</c:v>
                </c:pt>
                <c:pt idx="5">
                  <c:v>Нидерландия</c:v>
                </c:pt>
                <c:pt idx="6">
                  <c:v>Белгия</c:v>
                </c:pt>
                <c:pt idx="7">
                  <c:v>Румъния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110</c:v>
                </c:pt>
                <c:pt idx="1">
                  <c:v>63</c:v>
                </c:pt>
                <c:pt idx="2">
                  <c:v>61</c:v>
                </c:pt>
                <c:pt idx="3">
                  <c:v>47</c:v>
                </c:pt>
                <c:pt idx="4">
                  <c:v>42</c:v>
                </c:pt>
                <c:pt idx="5">
                  <c:v>35</c:v>
                </c:pt>
                <c:pt idx="6">
                  <c:v>33</c:v>
                </c:pt>
                <c:pt idx="7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8D4-4978-833D-6EF7A0BE3B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30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Запитвания</c:v>
                </c:pt>
              </c:strCache>
            </c:strRef>
          </c:tx>
          <c:spPr>
            <a:solidFill>
              <a:srgbClr val="0E7C7B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София-град</c:v>
                </c:pt>
                <c:pt idx="1">
                  <c:v>Варна</c:v>
                </c:pt>
                <c:pt idx="2">
                  <c:v>В. Търново</c:v>
                </c:pt>
                <c:pt idx="3">
                  <c:v>Хасково</c:v>
                </c:pt>
                <c:pt idx="4">
                  <c:v>Плевен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28</c:v>
                </c:pt>
                <c:pt idx="2">
                  <c:v>16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F-4BEB-8A1C-BAECF90D0B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4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 щат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Ловеч</c:v>
                </c:pt>
                <c:pt idx="1">
                  <c:v>Плевен</c:v>
                </c:pt>
                <c:pt idx="2">
                  <c:v>Ст. Загора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11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A-424F-971E-831657EBD7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 справката ПОНС 2025</c:v>
                </c:pt>
              </c:strCache>
            </c:strRef>
          </c:tx>
          <c:spPr>
            <a:solidFill>
              <a:srgbClr val="E0902B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3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Ловеч</c:v>
                </c:pt>
                <c:pt idx="1">
                  <c:v>Плевен</c:v>
                </c:pt>
                <c:pt idx="2">
                  <c:v>Ст. Загора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25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4A-424F-971E-831657EBD7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7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1F29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421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[0:30 мин.]
Благодаря на АБАС и ИПИ за поканата. Преди мен колегите от ИПИ показаха как са възникнали съдилищата и каква е натовареността им. Аз ще опитам да отговоря на три въпроса: какво постигнаха административните съдилища за двадесет години, как се сравняват с общите съдилища и какво показват данните на ВСС за последните три години - 2024, 2025 и първото полугодие на 2026 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 мин.]
Дискусията за съдебната карта често започва от числото 28 - защо са толкова много съдилища. Предлагам да започнем от друго: какво ни дават тези съдилища и какво ни струват. Само така можем да кажем дали правилното разпределение е основният проблем или представлява съществен актив, който трябва да се укрепи.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[2:30 мин.]
Административното правосъдие не е нововъведение от 2006 г. - България има институционална традиция от 1912 г., прекъсната след 1948 г. и възстановена с Конституцията от 1991 г. и Закона за ВАС от 1997 г. Липсваше обаче първа инстанция, която е близо до гражданина: до 2006 г. административните дела се гледаха от окръжните съдилища и от ВАС. АПК въведе двуинстанционен модел - административни съдилища в първа инстанция и касация във ВАС - и за пръв път в историята на съдебната власт бе проведен отделен конкурс за попълване съдийски състав на 28 съда. Съдилищата започват работа през март 2007 г. и вече "20 години са основната бариера за ограничаване  на административния произвол на държавата". Законодателят през 2006г.  избра прост модел: един съд във всеки областен център, със същото седалище и район като окръжния съд.
Данни: към 13.09.2026 г. щатът е 319 съдии - 28 административни ръководители, 28 заместници и 263 съдии; заети са 296 (92,8 %). Щатът е практически непроменен от 320 през 2024 г. АдмС София-град е с 87 съдии - 27 % от щата на всички 28 съда. Младши съдии в административните съдилища няма (в окръжните щатът е 88).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[3:00 мин.]
Щатът на административните съдилища през последните три години е почти непроменен - 320, след това 319 съдии. А постъпленията на един съдия се увеличават от около 11 на около 13 дела месечно - с четвъртина повече. Съдиите се справят: свършените дела растат почти в същата пропорция - с 23 %. От 28-те съда 23 имат по-много постъпления на съдия в първото полугодие на 2026 г. в сравнение с 2024 г.
— ЗА ПРОВЕРКА —
За проверка преди презентацията: в полугодието показателят "дела за разглеждане" (20,34 за I п. 2026 срещу 14,84 за 2025 г.) не е сравним с годишните, защото наследеният брой несвършени дела се дели на 6, а не на 12 месеца - не го показвайте като ръст. Постъпилите и свършените са сравними.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[3:00 мин.]
По щат административният съдия разглежда от около 16 % до 40 % повече дела от окръжния - разликата се увеличава с всяка изминала година. Яснотата изисква две уточнения.
Първо, половината от разликата се дължи на незаети места: в окръжните съдилища заетите длъжности са 82 %, в административните - 93 %. Със свършените дела на реално работещ съдия административният е с 3 % над окръжния през 2024 г., с 6 % през 2025 г. и с 13 % през първото полугодие на 2026 г.
Второ, не може да се отчете сложността на делата - математиката не доказва, че един вид съдия работи повече от друг. Това, което може да се каже без риск, е, че административните съдии свършват не по-малко дела от колегите си от окръжните съдилища и това предизвикателство расте.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Не бих искала да презентирам това като победа – броят приключени дела на административните съдилища е по-ниска от тази на окръжните за всяка от трите години. Обяснението е просто: постъпленията на делата растат по-бързо, отколкото съдиите успяват да свършват. Това е въпрос на капацитет, а не на липса на усилия.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Комисията в доклада за основите на правовата държава за 2026 г. отбелязва, че времето за разглеждане на административни дела е нараснало от 121 на 129 дни през 2024 г. Самият показател е стабилен, но посоката е обратна на нашите данни - постъпленията растат, а броят на съдиите не. Ако тази тенденция се запази, следващите измервания ще покажат по-дълги срокове.
— ЗА ПРОВЕРКА —
За проверка: 121/129 дни са цитат от доклада за България (разд. "Качество", стр. 11), който цитира Justice Scoreboard 2026 - проверете графиката и класацията на България сред другите държави преди да казвате каквото и да е относно подредбата. Около 77 % от административните дела се свършват до 3 месеца (2024 г.) по интерактивната платформа "Съдебната власт в числа" на ИПИ - прочетено приблизително, да се потвърди с ИПИ преди назоваване.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[3:00 мин.]
Средният показател скрива разликите. През 2025 г. съдия в АдмС Благоевград получава по 16,3 нови дела на месец, в АдмС Видин - по 6,0. Разликата не е еднократна: между най-високата и най-ниската стойност е 2,4 пъти през 2024 г., 2,7 през 2025 г. и 2,7 през първото полугодие на 2026 г. И второ - най-натовареният съд се сменя: Търговище през 2024 г., Благоевград през 2025 г., Разград през 2026 г. Съд с четирима съдии /Разград/ преминава от 6 на 22 дела за две години и половина. Това не може да се прогнозира, нито да се нарече трайно състояние. През първото полугодие съдът с 21,9 дела месечно е по-натоварен и от София-град (15,6).
По-малките съдилища (до 6 съдии) са 15 от 28 и в тях работят 75 от 319 съдии (24 %). Средната им натовареност е по-ниска в всеки три периода от тази на големите съдилища (над 14 съдии): 9,4 срещу 10,8 през 2024 г.; 9,5 срещу 11,1 през 2025 г.; 11,7 срещу 13,7 през първото полугодие на 2026 г. Корелацията между големината на съда и натовареността е слаба (около 0,3): съдът не е натоварен по размер - той е натоварен по район, в който потокът не е равномерен, нито може да бъде прогнозиран.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Не съм тук, за да защитавам или да оспорвам картата, а да поставя на дневен ред обсъждането на критериите, по които тя да се изготви.
Ако искаме карта съобразена с реалния поток от дела - показаните на слайда данни подкрепят това.
Ако искаме съдът да е близо до гражданина и да гарантира осъществяването на неговите права - още по-важно е да не губим това, за което са създадени съдилищата - достъпа до съд в всяка област. Можем да посочим и едно конкретно нещо: в декември 2025 г. на един съдия в малките съдилища (до 6 съдии) се падат по 3,5 административни служители, а в големите (над 14 съдии) - 2,7. Малките съдилища са по-скъпи на съдия, но без тях в областта няма съд.
Позицията на ИПИ (статия от 31.07.2026 г.) е от съорганизатора на събитието - използвайте го като точка за разговор, не като опонент.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След двадесет години административните съдилища са с по-добра кадрова обезпеченост от окръжните - 93 % заети длъжности срещу 82 %. От декември 2024 г. до септември 2026 г. незаетите места в административните съдилища се намалиха от 33 на 23; в окръжните заетите са намалели от 641 на 590. Но 23-те свободни места са разпределени в 14 от 28-те съда (София-град - 5, Пловдив - 3, Бургас, Добрич и Ловеч - по 2). Съобразно текущата динамика на постъпленията, запълването на тези места би намалило действителната натовареност от около 13,6 до около 12,6 дела месечно - при равномерно разпределение (оценка, не прогноза). Има и структурен проблем: в административните съдилища няма щатни длъжности за младши съдии, като в окръжните (88 длъжности).
— ЗА ПРОВЕРКА —
За проверка: в общата сума "заети" влизат и административните ръководители и заместници; към 13.09.2026 г. заети са 26 от 28 административни ръководители и 28 от 28 заместници. Оценката за 12,6 дела е аритметична: 13,55 x 296 / 319. Ако го показвате на слайда, бележете го като "илюстративна оценка".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Съдебната администрация в административните съдилища е почти непроменена от 2024 г. - 938,5, след това 936,5 броя по щат. Той обаче не следва натоварването: постъпленията растат с четвъртина, а администрацията е на същото ниво. По щат на един съдия в АдмС се падат 2,9 служители, в ОС - 2,2. Ако погледнем картата - малките съдилища имат по 3,5 служителя, големите - 2,7. Следователно за укрепване на капацитета не е задължително нужно повече служители - може да се нуждаем от по-добро разпределение, подкрепа за съдиите (съдебни помощници, експерти) и цифрови инструменти. /Този извод е мой, а не следва от данните./
— ЗА ПРОВЕРКА —
За проверка: структурата на справките е широка (40+ колони); сумирана е колоната с обща щатна численост на администрацията по съд. Прегледайте преди презентация дали в "служители" влизат и работници по трудово правоотношение.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[3:00 мин.]
Административните съдилища са тази част от съдебната система, която най-често се среща с правото на ЕС - ДДС, акцизи, мита, обществени поръчки, европейски фондове, миграция, околна среда (това е мое обобщение по естеството на подсъдността, а не са данни от таблиците). През 2025 г. България е с 42 преюдициални запитвания до Съда на ЕС - пета сред държавите членки, след Италия, Полша, Германия и Австрия, а по мои изчисления - с най-висок брой на милион жители (над 6). Според списъка на ВСС преобладаващата част от запитванията са от административни съдилища: в списъка са поне 76 от пет съда - София-град (28), Варна (28), Велико Търново (16), Хасково (3) и Плевен (1). Варна и Велико Търново са съдилища от средна величина - това показва, че диалог с Съда в Люксембург има и извън столицата. Примери са C-357/09 PPU (Каджоев) и C-146/14 PPU (Махди) - и двете са от АдмС София-град, спешни производства за правата на граждани на трети държави, лишени от свобода по ред на миграционното законодателство (проверете детайлите по делата на curia.europa.eu преди да ги цитирате).
— ЗА ПРОВЕРКА —
За проверка (моля, преди да го показвате): (1) сумата около 580 е мой сбор от редовете по държави в съобщението на Съда; точният общ брой и редът за България проверете в оригинала (таблицата "References for a preliminary ruling ... 2025"). (2) списъкът на ВСС не е датиран и може да е непълен (напр. няма АдмС Бургас); бройките по съд са мои, по редовете на списъка - пребройте ги преди да ги назовете на глас. (3) без пълен компютърен анализ не може да се каже, че всичките 42 запитвания от 2025 г. са от административни съдилища - това трябва да се провери по делата на Съда (сайт curia) или от ВСС.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[2:00 мин.]
Искам да бъда максимално откровена за това, което може и което не може да се докаже с данни. Съд във всяка област, бързина, продуктивност, кадри и принос към правото на ЕС - това виждаме от цифрите.
Качеството на актовете е по-трудно за измерване: без данни от ВАС за потвърдените и отменените решения по съдилища не може да се каже, че качеството е по-добро или по-лошо от другите. Затова предлагам едно конкретно нещо: ВСС и ВАС да публикуват годишна статистика на потвърдените и отменените актове по съдилища, за да може съдебната карта да се обсъжда и по критерий качество.
— ЗА ПРОВЕРКА —
За проверка: под заглавие в пресата има пример за един съд: "над 68 % от решенията на Административен съд - Варна са потвърдени от ВАС през 2025 г." (Сайтът, не можах да отворя статията). Ако искате да го използвате, вземете цифрата от сайта на съда или от ВАС. В сравнение с кое е националната стойност без това не е ясно.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 мин.]
Седмата мярка е основата на останалите. Административните съдилища се оценяват по натовареност на базата на ПОНС, а той говори друго от броя на новите дела. ПОНС за 2025 г. показва средна натовареност 74,21 за административните съдилища и 81,95 за окръжните - обратното на броя дела на съдия. Според ПОНС 16 от 28-те административни съда са ниско или слабо натоварени, а един - Хасково (189,19) - свръхнатоварен. Има и нещо, което ме тревожи: броят на съдиите в справките на ПОНС е около 393 през 2025 г. срещу 319 по щат, а най-ниските три резултата - Ловеч, Плевен и Стара Загора - са точно съдилищата, в които броят в справката надвишава щата най-много (14 срещу 5, 25 срещу 11, 26 срещу 8). Стара Загора е един от най-натоварените по постъпления и е предпоследен по ПОНС. Не твърдя, че ПОНС греши - може да брои командировани и ротиращи съдии - но преди да решаваме картата, не трябва да ползваме две различни мерки.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 мин.]
Четири извода. Първо, 28-те съда работят: при непроменен щат те свършват с 23 % повече дела на съдия от 2024 г., при приключване на делата около 97-99 %. Второ, те са неравномерно натоварени - 2,7 пъти разлика - и с неустойчивост по години, която не се обяснява само с размера им. Трето, те са канал към правото на ЕС - България е пета по брой на преюдициални запитвания за 2025 г. Четвърто, има три пропуска в данните: качество на актовете, еднаква методика за натовареност и вход към професията.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авоъгълник 40">
            <a:extLst>
              <a:ext uri="{FF2B5EF4-FFF2-40B4-BE49-F238E27FC236}">
                <a16:creationId xmlns:a16="http://schemas.microsoft.com/office/drawing/2014/main" id="{B7DA6B8D-1F8E-A29E-09D3-62586AADBF9C}"/>
              </a:ext>
            </a:extLst>
          </p:cNvPr>
          <p:cNvSpPr/>
          <p:nvPr/>
        </p:nvSpPr>
        <p:spPr>
          <a:xfrm>
            <a:off x="6096779" y="3978459"/>
            <a:ext cx="2471149" cy="8994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ext 0"/>
          <p:cNvSpPr txBox="1"/>
          <p:nvPr/>
        </p:nvSpPr>
        <p:spPr>
          <a:xfrm>
            <a:off x="548640" y="82296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години административно правосъдие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6060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преглед и тенденции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38328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Съдия Любка Петрова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на УС на АБАС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1605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FB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Кръгла маса „Административно правосъдие – история, развитие, тенденции“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9FB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АБАС · ИПИ · 28 септември 2026 г.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934456" y="1271016"/>
            <a:ext cx="384048" cy="384048"/>
          </a:xfrm>
          <a:prstGeom prst="ellipse">
            <a:avLst/>
          </a:prstGeom>
          <a:solidFill>
            <a:srgbClr val="E0902B"/>
          </a:solidFill>
          <a:ln w="12700">
            <a:solidFill>
              <a:srgbClr val="E090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7" name="Shape 5"/>
          <p:cNvSpPr/>
          <p:nvPr/>
        </p:nvSpPr>
        <p:spPr>
          <a:xfrm>
            <a:off x="6373368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8" name="Shape 6"/>
          <p:cNvSpPr/>
          <p:nvPr/>
        </p:nvSpPr>
        <p:spPr>
          <a:xfrm>
            <a:off x="6757416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9" name="Shape 7"/>
          <p:cNvSpPr/>
          <p:nvPr/>
        </p:nvSpPr>
        <p:spPr>
          <a:xfrm>
            <a:off x="7141464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0" name="Shape 8"/>
          <p:cNvSpPr/>
          <p:nvPr/>
        </p:nvSpPr>
        <p:spPr>
          <a:xfrm>
            <a:off x="7525512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1" name="Shape 9"/>
          <p:cNvSpPr/>
          <p:nvPr/>
        </p:nvSpPr>
        <p:spPr>
          <a:xfrm>
            <a:off x="7909560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2" name="Shape 10"/>
          <p:cNvSpPr/>
          <p:nvPr/>
        </p:nvSpPr>
        <p:spPr>
          <a:xfrm>
            <a:off x="8293608" y="13258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3" name="Shape 11"/>
          <p:cNvSpPr/>
          <p:nvPr/>
        </p:nvSpPr>
        <p:spPr>
          <a:xfrm>
            <a:off x="5989320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4" name="Shape 12"/>
          <p:cNvSpPr/>
          <p:nvPr/>
        </p:nvSpPr>
        <p:spPr>
          <a:xfrm>
            <a:off x="6373368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5" name="Shape 13"/>
          <p:cNvSpPr/>
          <p:nvPr/>
        </p:nvSpPr>
        <p:spPr>
          <a:xfrm>
            <a:off x="6757416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6" name="Shape 14"/>
          <p:cNvSpPr/>
          <p:nvPr/>
        </p:nvSpPr>
        <p:spPr>
          <a:xfrm>
            <a:off x="7141464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7" name="Shape 15"/>
          <p:cNvSpPr/>
          <p:nvPr/>
        </p:nvSpPr>
        <p:spPr>
          <a:xfrm>
            <a:off x="7525512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8" name="Shape 16"/>
          <p:cNvSpPr/>
          <p:nvPr/>
        </p:nvSpPr>
        <p:spPr>
          <a:xfrm>
            <a:off x="7909560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9" name="Shape 17"/>
          <p:cNvSpPr/>
          <p:nvPr/>
        </p:nvSpPr>
        <p:spPr>
          <a:xfrm>
            <a:off x="8293608" y="17830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0" name="Shape 18"/>
          <p:cNvSpPr/>
          <p:nvPr/>
        </p:nvSpPr>
        <p:spPr>
          <a:xfrm>
            <a:off x="5989320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1" name="Shape 19"/>
          <p:cNvSpPr/>
          <p:nvPr/>
        </p:nvSpPr>
        <p:spPr>
          <a:xfrm>
            <a:off x="6373368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2" name="Shape 20"/>
          <p:cNvSpPr/>
          <p:nvPr/>
        </p:nvSpPr>
        <p:spPr>
          <a:xfrm>
            <a:off x="6757416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3" name="Shape 21"/>
          <p:cNvSpPr/>
          <p:nvPr/>
        </p:nvSpPr>
        <p:spPr>
          <a:xfrm>
            <a:off x="7141464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4" name="Shape 22"/>
          <p:cNvSpPr/>
          <p:nvPr/>
        </p:nvSpPr>
        <p:spPr>
          <a:xfrm>
            <a:off x="7525512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5" name="Shape 23"/>
          <p:cNvSpPr/>
          <p:nvPr/>
        </p:nvSpPr>
        <p:spPr>
          <a:xfrm>
            <a:off x="7909560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6" name="Shape 24"/>
          <p:cNvSpPr/>
          <p:nvPr/>
        </p:nvSpPr>
        <p:spPr>
          <a:xfrm>
            <a:off x="8293608" y="22402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7" name="Shape 25"/>
          <p:cNvSpPr/>
          <p:nvPr/>
        </p:nvSpPr>
        <p:spPr>
          <a:xfrm>
            <a:off x="5989320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8" name="Shape 26"/>
          <p:cNvSpPr/>
          <p:nvPr/>
        </p:nvSpPr>
        <p:spPr>
          <a:xfrm>
            <a:off x="6373368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9" name="Shape 27"/>
          <p:cNvSpPr/>
          <p:nvPr/>
        </p:nvSpPr>
        <p:spPr>
          <a:xfrm>
            <a:off x="6757416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0" name="Shape 28"/>
          <p:cNvSpPr/>
          <p:nvPr/>
        </p:nvSpPr>
        <p:spPr>
          <a:xfrm>
            <a:off x="7141464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1" name="Shape 29"/>
          <p:cNvSpPr/>
          <p:nvPr/>
        </p:nvSpPr>
        <p:spPr>
          <a:xfrm>
            <a:off x="7525512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2" name="Shape 30"/>
          <p:cNvSpPr/>
          <p:nvPr/>
        </p:nvSpPr>
        <p:spPr>
          <a:xfrm>
            <a:off x="7909560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3" name="Shape 31"/>
          <p:cNvSpPr/>
          <p:nvPr/>
        </p:nvSpPr>
        <p:spPr>
          <a:xfrm>
            <a:off x="8293608" y="2697480"/>
            <a:ext cx="274320" cy="2743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4" name="Text 32"/>
          <p:cNvSpPr txBox="1"/>
          <p:nvPr/>
        </p:nvSpPr>
        <p:spPr>
          <a:xfrm>
            <a:off x="5852160" y="32461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съда · един във всеки областен център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5852160" y="3520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FB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АдмС София-град (87 съдии) е отбелязан отделно</a:t>
            </a:r>
            <a:endParaRPr lang="en-US" sz="900" dirty="0"/>
          </a:p>
        </p:txBody>
      </p:sp>
      <p:pic>
        <p:nvPicPr>
          <p:cNvPr id="43" name="Картина 42">
            <a:extLst>
              <a:ext uri="{FF2B5EF4-FFF2-40B4-BE49-F238E27FC236}">
                <a16:creationId xmlns:a16="http://schemas.microsoft.com/office/drawing/2014/main" id="{8E1A947C-F126-AE7B-6709-510CBB757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3978459"/>
            <a:ext cx="2194560" cy="8295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въпроса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6" name="Shape 4"/>
          <p:cNvSpPr/>
          <p:nvPr/>
        </p:nvSpPr>
        <p:spPr>
          <a:xfrm>
            <a:off x="685800" y="1600200"/>
            <a:ext cx="731520" cy="7315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65" y="1775765"/>
            <a:ext cx="380390" cy="38039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15087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1E5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06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Работят ли съдилищата?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Бързина и натовареност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246120" y="13716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Shape 9"/>
          <p:cNvSpPr/>
          <p:nvPr/>
        </p:nvSpPr>
        <p:spPr>
          <a:xfrm>
            <a:off x="3474720" y="1600200"/>
            <a:ext cx="731520" cy="731520"/>
          </a:xfrm>
          <a:prstGeom prst="ellipse">
            <a:avLst/>
          </a:prstGeom>
          <a:solidFill>
            <a:srgbClr val="E0902B"/>
          </a:solidFill>
          <a:ln w="12700">
            <a:solidFill>
              <a:srgbClr val="E090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285" y="1775765"/>
            <a:ext cx="380390" cy="38039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709160" y="15087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1E5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15" name="Text 11"/>
          <p:cNvSpPr txBox="1"/>
          <p:nvPr/>
        </p:nvSpPr>
        <p:spPr>
          <a:xfrm>
            <a:off x="3474720" y="2606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Какво добавят?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347472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на ЕС и качество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6035040" y="13716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8" name="Shape 14"/>
          <p:cNvSpPr/>
          <p:nvPr/>
        </p:nvSpPr>
        <p:spPr>
          <a:xfrm>
            <a:off x="6263640" y="1600200"/>
            <a:ext cx="731520" cy="73152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205" y="1775765"/>
            <a:ext cx="380390" cy="38039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498080" y="15087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1E5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21" name="Text 16"/>
          <p:cNvSpPr txBox="1"/>
          <p:nvPr/>
        </p:nvSpPr>
        <p:spPr>
          <a:xfrm>
            <a:off x="6263640" y="2606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Какво следва?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626364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Съдебната карта и капацитетът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457200" y="4251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Какво ни дават тези съдилища и какво ни струват?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АПК 2006 до 28-те съда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АБАС; АдмС София-град (история); щатна численост към 13.09.2026 г.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731520" y="2011680"/>
            <a:ext cx="7680960" cy="0"/>
          </a:xfrm>
          <a:prstGeom prst="line">
            <a:avLst/>
          </a:prstGeom>
          <a:noFill/>
          <a:ln w="25400">
            <a:solidFill>
              <a:srgbClr val="9AA5B1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7" name="Shape 5"/>
          <p:cNvSpPr/>
          <p:nvPr/>
        </p:nvSpPr>
        <p:spPr>
          <a:xfrm>
            <a:off x="877824" y="1883664"/>
            <a:ext cx="256032" cy="256032"/>
          </a:xfrm>
          <a:prstGeom prst="ellipse">
            <a:avLst/>
          </a:prstGeom>
          <a:solidFill>
            <a:srgbClr val="0E7C7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8" name="Text 6"/>
          <p:cNvSpPr txBox="1"/>
          <p:nvPr/>
        </p:nvSpPr>
        <p:spPr>
          <a:xfrm>
            <a:off x="365760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47472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за административното правосъдие и ВАС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304288" y="1883664"/>
            <a:ext cx="256032" cy="256032"/>
          </a:xfrm>
          <a:prstGeom prst="ellipse">
            <a:avLst/>
          </a:prstGeom>
          <a:solidFill>
            <a:srgbClr val="9AA5B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1" name="Text 9"/>
          <p:cNvSpPr txBox="1"/>
          <p:nvPr/>
        </p:nvSpPr>
        <p:spPr>
          <a:xfrm>
            <a:off x="1792224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1948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773936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Закриване на ВАС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730752" y="1883664"/>
            <a:ext cx="256032" cy="256032"/>
          </a:xfrm>
          <a:prstGeom prst="ellipse">
            <a:avLst/>
          </a:prstGeom>
          <a:solidFill>
            <a:srgbClr val="0E7C7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4" name="Text 12"/>
          <p:cNvSpPr txBox="1"/>
          <p:nvPr/>
        </p:nvSpPr>
        <p:spPr>
          <a:xfrm>
            <a:off x="3218688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1991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200400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Конституция: общ съдебен контрол върху административните актове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157216" y="1883664"/>
            <a:ext cx="256032" cy="256032"/>
          </a:xfrm>
          <a:prstGeom prst="ellipse">
            <a:avLst/>
          </a:prstGeom>
          <a:solidFill>
            <a:srgbClr val="0E7C7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7" name="Text 15"/>
          <p:cNvSpPr txBox="1"/>
          <p:nvPr/>
        </p:nvSpPr>
        <p:spPr>
          <a:xfrm>
            <a:off x="4645152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1997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4626864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за ВАС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583680" y="1883664"/>
            <a:ext cx="256032" cy="256032"/>
          </a:xfrm>
          <a:prstGeom prst="ellipse">
            <a:avLst/>
          </a:prstGeom>
          <a:solidFill>
            <a:srgbClr val="E0902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0" name="Text 18"/>
          <p:cNvSpPr txBox="1"/>
          <p:nvPr/>
        </p:nvSpPr>
        <p:spPr>
          <a:xfrm>
            <a:off x="6071616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2006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053328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АПК (ДВ бр. 30/2006 г.), в сила от 12.07.2006 г.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010144" y="1883664"/>
            <a:ext cx="256032" cy="256032"/>
          </a:xfrm>
          <a:prstGeom prst="ellipse">
            <a:avLst/>
          </a:prstGeom>
          <a:solidFill>
            <a:srgbClr val="E0902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3" name="Text 21"/>
          <p:cNvSpPr txBox="1"/>
          <p:nvPr/>
        </p:nvSpPr>
        <p:spPr>
          <a:xfrm>
            <a:off x="7498080" y="1417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2007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2267712"/>
            <a:ext cx="13167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Започват работа 28 административни съда – по един във всеки областен център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429000"/>
            <a:ext cx="1920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26" name="Text 24"/>
          <p:cNvSpPr txBox="1"/>
          <p:nvPr/>
        </p:nvSpPr>
        <p:spPr>
          <a:xfrm>
            <a:off x="548640" y="3502152"/>
            <a:ext cx="17373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319</a:t>
            </a:r>
            <a:endParaRPr lang="en-US" sz="30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4007358"/>
            <a:ext cx="173736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щатни съдии (320 през 2024 г.)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514600" y="3429000"/>
            <a:ext cx="1920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29" name="Text 27"/>
          <p:cNvSpPr txBox="1"/>
          <p:nvPr/>
        </p:nvSpPr>
        <p:spPr>
          <a:xfrm>
            <a:off x="2606040" y="3502152"/>
            <a:ext cx="17373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296</a:t>
            </a:r>
            <a:endParaRPr lang="en-US" sz="3000" dirty="0"/>
          </a:p>
        </p:txBody>
      </p:sp>
      <p:sp>
        <p:nvSpPr>
          <p:cNvPr id="30" name="Text 28"/>
          <p:cNvSpPr txBox="1"/>
          <p:nvPr/>
        </p:nvSpPr>
        <p:spPr>
          <a:xfrm>
            <a:off x="2606040" y="4007358"/>
            <a:ext cx="173736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заети към 13.09.2026 г. (92,8 %)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572000" y="3429000"/>
            <a:ext cx="1920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32" name="Text 30"/>
          <p:cNvSpPr txBox="1"/>
          <p:nvPr/>
        </p:nvSpPr>
        <p:spPr>
          <a:xfrm>
            <a:off x="4663440" y="3502152"/>
            <a:ext cx="17373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27 %</a:t>
            </a:r>
            <a:endParaRPr lang="en-US" sz="3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4007358"/>
            <a:ext cx="173736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щата е в АдмС София-град (87 съдии)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629400" y="3429000"/>
            <a:ext cx="20574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35" name="Text 33"/>
          <p:cNvSpPr txBox="1"/>
          <p:nvPr/>
        </p:nvSpPr>
        <p:spPr>
          <a:xfrm>
            <a:off x="6720840" y="3502152"/>
            <a:ext cx="187452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000" dirty="0"/>
          </a:p>
        </p:txBody>
      </p:sp>
      <p:sp>
        <p:nvSpPr>
          <p:cNvPr id="36" name="Text 34"/>
          <p:cNvSpPr txBox="1"/>
          <p:nvPr/>
        </p:nvSpPr>
        <p:spPr>
          <a:xfrm>
            <a:off x="6720840" y="4007358"/>
            <a:ext cx="187452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младши съдии (в окръжните щатът е 88)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Делата на съдия растат без растеж на щата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натовареност на съдиите по щат, административни съдилища, 2024 – I п. 2026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430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 на един съдия месечно, по щат (АдмС)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417320"/>
          <a:ext cx="521208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5852160" y="1188720"/>
            <a:ext cx="2834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9" name="Text 6"/>
          <p:cNvSpPr txBox="1"/>
          <p:nvPr/>
        </p:nvSpPr>
        <p:spPr>
          <a:xfrm>
            <a:off x="5943600" y="12618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+22 %</a:t>
            </a:r>
            <a:endParaRPr lang="en-US" sz="3400" dirty="0"/>
          </a:p>
        </p:txBody>
      </p:sp>
      <p:sp>
        <p:nvSpPr>
          <p:cNvPr id="10" name="Text 7"/>
          <p:cNvSpPr txBox="1"/>
          <p:nvPr/>
        </p:nvSpPr>
        <p:spPr>
          <a:xfrm>
            <a:off x="5943600" y="1691640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постъпили дела на съдия (10,88 → 13,30)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852160" y="2240280"/>
            <a:ext cx="2834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Text 9"/>
          <p:cNvSpPr txBox="1"/>
          <p:nvPr/>
        </p:nvSpPr>
        <p:spPr>
          <a:xfrm>
            <a:off x="5943600" y="231343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+23 %</a:t>
            </a:r>
            <a:endParaRPr lang="en-US" sz="3400" dirty="0"/>
          </a:p>
        </p:txBody>
      </p:sp>
      <p:sp>
        <p:nvSpPr>
          <p:cNvPr id="13" name="Text 10"/>
          <p:cNvSpPr txBox="1"/>
          <p:nvPr/>
        </p:nvSpPr>
        <p:spPr>
          <a:xfrm>
            <a:off x="5943600" y="2743200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дела на съдия (10,48 → 12,87)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852160" y="3291840"/>
            <a:ext cx="2834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5" name="Text 12"/>
          <p:cNvSpPr txBox="1"/>
          <p:nvPr/>
        </p:nvSpPr>
        <p:spPr>
          <a:xfrm>
            <a:off x="5943600" y="336499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320 → 319</a:t>
            </a:r>
            <a:endParaRPr lang="en-US" sz="2800" dirty="0"/>
          </a:p>
        </p:txBody>
      </p:sp>
      <p:sp>
        <p:nvSpPr>
          <p:cNvPr id="16" name="Text 13"/>
          <p:cNvSpPr txBox="1"/>
          <p:nvPr/>
        </p:nvSpPr>
        <p:spPr>
          <a:xfrm>
            <a:off x="5943600" y="3794760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съдии по щат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5852160" y="427939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на 100 постъпили: 96 · 99 · 97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Административни срещу окръжни съдилища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натовареност по щат и действителна (отработени човекомесеци), 2024 – I п. 2026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0972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дела на съдия месечно – по щат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371600"/>
          <a:ext cx="4114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663440" y="10972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– на реално работещ съдия</a:t>
            </a:r>
            <a:endParaRPr lang="en-US" sz="1200" dirty="0"/>
          </a:p>
        </p:txBody>
      </p:sp>
      <p:graphicFrame>
        <p:nvGraphicFramePr>
          <p:cNvPr id="9" name="Chart 1"/>
          <p:cNvGraphicFramePr/>
          <p:nvPr/>
        </p:nvGraphicFramePr>
        <p:xfrm>
          <a:off x="4572000" y="1371600"/>
          <a:ext cx="4114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3749040"/>
            <a:ext cx="4023360" cy="777240"/>
          </a:xfrm>
          <a:prstGeom prst="roundRect">
            <a:avLst>
              <a:gd name="adj" fmla="val 9412"/>
            </a:avLst>
          </a:prstGeom>
          <a:solidFill>
            <a:srgbClr val="D6ECEB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1" name="Text 7"/>
          <p:cNvSpPr txBox="1"/>
          <p:nvPr/>
        </p:nvSpPr>
        <p:spPr>
          <a:xfrm>
            <a:off x="594360" y="379476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щат: </a:t>
            </a:r>
            <a:r>
              <a:rPr lang="en-US" sz="12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АдмС свършват с 16 % → 21 % → 34 % повече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663440" y="3749040"/>
            <a:ext cx="4023360" cy="777240"/>
          </a:xfrm>
          <a:prstGeom prst="roundRect">
            <a:avLst>
              <a:gd name="adj" fmla="val 9412"/>
            </a:avLst>
          </a:prstGeom>
          <a:solidFill>
            <a:srgbClr val="D6ECEB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3" name="Text 9"/>
          <p:cNvSpPr txBox="1"/>
          <p:nvPr/>
        </p:nvSpPr>
        <p:spPr>
          <a:xfrm>
            <a:off x="4800600" y="379476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реално работещ съдия: </a:t>
            </a: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+3 % → +6 % → +13 %. Заетост на щата: 93 % (АдмС) срещу 82 % (ОС)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Решени дела – къде се откриват слабостите на системата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натовареност по щат; изчисление: свършени на 100 постъпили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430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на 100 постъпили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417320"/>
          <a:ext cx="49377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577840" y="1143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Брой административни съдилища по решаемост</a:t>
            </a:r>
            <a:endParaRPr lang="en-US" sz="1200" dirty="0"/>
          </a:p>
        </p:txBody>
      </p:sp>
      <p:graphicFrame>
        <p:nvGraphicFramePr>
          <p:cNvPr id="9" name="Chart 1"/>
          <p:cNvGraphicFramePr/>
          <p:nvPr/>
        </p:nvGraphicFramePr>
        <p:xfrm>
          <a:off x="5486400" y="1417320"/>
          <a:ext cx="32918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Бързина: стабилна, но под налягане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Европейска комисия, доклад за България 2026 (Justice Scoreboard 2026); ВСС; ИПИ „Съдебната власт в числа“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430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Време за разглеждане на административни дела, първа инстанция (дни)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457200" y="1463040"/>
          <a:ext cx="393192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4754880" y="118872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9" name="Text 6"/>
          <p:cNvSpPr txBox="1"/>
          <p:nvPr/>
        </p:nvSpPr>
        <p:spPr>
          <a:xfrm>
            <a:off x="4846320" y="1261872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129 дни</a:t>
            </a:r>
            <a:endParaRPr lang="en-US" sz="3800" dirty="0"/>
          </a:p>
        </p:txBody>
      </p:sp>
      <p:sp>
        <p:nvSpPr>
          <p:cNvPr id="10" name="Text 7"/>
          <p:cNvSpPr txBox="1"/>
          <p:nvPr/>
        </p:nvSpPr>
        <p:spPr>
          <a:xfrm>
            <a:off x="4846320" y="1943100"/>
            <a:ext cx="37490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оценено време в първа инстанция, 2024 г. – нарасна от 121 дни през 2023 г.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754880" y="269748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Text 9"/>
          <p:cNvSpPr txBox="1"/>
          <p:nvPr/>
        </p:nvSpPr>
        <p:spPr>
          <a:xfrm>
            <a:off x="4846320" y="277063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80 %</a:t>
            </a:r>
            <a:endParaRPr lang="en-US" sz="3200" dirty="0"/>
          </a:p>
        </p:txBody>
      </p:sp>
      <p:sp>
        <p:nvSpPr>
          <p:cNvPr id="13" name="Text 10"/>
          <p:cNvSpPr txBox="1"/>
          <p:nvPr/>
        </p:nvSpPr>
        <p:spPr>
          <a:xfrm>
            <a:off x="4846320" y="3451860"/>
            <a:ext cx="16916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делата във всички видове съдилища – до 3 месеца (ВСС)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812280" y="269748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5" name="Text 12"/>
          <p:cNvSpPr txBox="1"/>
          <p:nvPr/>
        </p:nvSpPr>
        <p:spPr>
          <a:xfrm>
            <a:off x="6903720" y="277063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77 %</a:t>
            </a:r>
            <a:endParaRPr lang="en-US" sz="3200" dirty="0"/>
          </a:p>
        </p:txBody>
      </p:sp>
      <p:sp>
        <p:nvSpPr>
          <p:cNvPr id="16" name="Text 13"/>
          <p:cNvSpPr txBox="1"/>
          <p:nvPr/>
        </p:nvSpPr>
        <p:spPr>
          <a:xfrm>
            <a:off x="6903720" y="3451860"/>
            <a:ext cx="16916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административните дела – до 3 месеца, 2024 г. (ИПИ; да се потвърди)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754880" y="41148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Постъпленията растат, съдиите не – следващите измервания може да покажат по-дълги срокове.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Разлика от 2,7 пъти между два съда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натовареност по щат – постъпили дела на съдия месечно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0972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Постъпили дела на съдия месечно, по щат (брой съдии по щат в скоби)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20040" y="1371600"/>
          <a:ext cx="621792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6720840" y="114300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9" name="Text 6"/>
          <p:cNvSpPr txBox="1"/>
          <p:nvPr/>
        </p:nvSpPr>
        <p:spPr>
          <a:xfrm>
            <a:off x="6812280" y="118872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2,4× → 2,7× → 2,7×</a:t>
            </a:r>
            <a:endParaRPr lang="en-US" sz="1700" dirty="0"/>
          </a:p>
          <a:p>
            <a:pPr marL="0" indent="0">
              <a:buNone/>
            </a:pPr>
            <a:r>
              <a:rPr lang="en-US" sz="9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най-висока спрямо най-ниска стойност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720840" y="2331720"/>
            <a:ext cx="19659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1" name="Text 8"/>
          <p:cNvSpPr txBox="1"/>
          <p:nvPr/>
        </p:nvSpPr>
        <p:spPr>
          <a:xfrm>
            <a:off x="6812280" y="237744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Разград: 6,1 → 21,9</a:t>
            </a:r>
            <a:endParaRPr lang="en-US" sz="1700" dirty="0"/>
          </a:p>
          <a:p>
            <a:pPr marL="0" indent="0">
              <a:buNone/>
            </a:pPr>
            <a:r>
              <a:rPr lang="en-US" sz="9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съдии; по-натоварен от София-град (15,6)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720840" y="352044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3" name="Text 10"/>
          <p:cNvSpPr txBox="1"/>
          <p:nvPr/>
        </p:nvSpPr>
        <p:spPr>
          <a:xfrm>
            <a:off x="6812280" y="35661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от 28 съда</a:t>
            </a:r>
            <a:endParaRPr lang="en-US" sz="1700" dirty="0"/>
          </a:p>
          <a:p>
            <a:pPr marL="0" indent="0">
              <a:buNone/>
            </a:pPr>
            <a:r>
              <a:rPr lang="en-US" sz="9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имат до 6 съдии (75 от 319 съдии, 24 %)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Съдебна карта: три пътя и критерии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26060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6" name="Shape 4"/>
          <p:cNvSpPr/>
          <p:nvPr/>
        </p:nvSpPr>
        <p:spPr>
          <a:xfrm>
            <a:off x="640080" y="1234440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7" name="Text 5"/>
          <p:cNvSpPr txBox="1"/>
          <p:nvPr/>
        </p:nvSpPr>
        <p:spPr>
          <a:xfrm>
            <a:off x="64008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83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28-те съда остават, ресурсът се разпределя по-добре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Преместване на щатни броеве, командироване, дигитално разпределяне на дела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0175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 проверим: </a:t>
            </a: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Дали разликите са трайни или волатилни (слайд 8)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46120" y="1097280"/>
            <a:ext cx="26060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Shape 10"/>
          <p:cNvSpPr/>
          <p:nvPr/>
        </p:nvSpPr>
        <p:spPr>
          <a:xfrm>
            <a:off x="3429000" y="1234440"/>
            <a:ext cx="457200" cy="457200"/>
          </a:xfrm>
          <a:prstGeom prst="ellipse">
            <a:avLst/>
          </a:prstGeom>
          <a:solidFill>
            <a:srgbClr val="E0902B"/>
          </a:solidFill>
          <a:ln w="12700">
            <a:solidFill>
              <a:srgbClr val="E090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3" name="Text 11"/>
          <p:cNvSpPr txBox="1"/>
          <p:nvPr/>
        </p:nvSpPr>
        <p:spPr>
          <a:xfrm>
            <a:off x="342900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1783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Функционално окрупняване (позиция на ИПИ, 31.07.2026)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25146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По-малко съдилища, централизирана администрация, изнесени заседания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3429000" y="30175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E09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 проверим: </a:t>
            </a: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Достъп на гражданина до съд; концентрация на дела при няколко съдилища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035040" y="1097280"/>
            <a:ext cx="26060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8" name="Shape 16"/>
          <p:cNvSpPr/>
          <p:nvPr/>
        </p:nvSpPr>
        <p:spPr>
          <a:xfrm>
            <a:off x="6217920" y="1234440"/>
            <a:ext cx="457200" cy="45720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9" name="Text 17"/>
          <p:cNvSpPr txBox="1"/>
          <p:nvPr/>
        </p:nvSpPr>
        <p:spPr>
          <a:xfrm>
            <a:off x="621792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178308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Хибрид: мрежата остава, администрацията се споделя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0" y="25146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АПК (изм. 24.07.2025 г.) дава рамка: електронни дела, отдалечени заседания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217920" y="30175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1329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 проверим: </a:t>
            </a:r>
            <a:r>
              <a:rPr lang="en-US" sz="10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Колко от това реално се прилага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3657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критерия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977640"/>
            <a:ext cx="502920" cy="50292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4098341"/>
            <a:ext cx="261518" cy="26151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1097280" y="39776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Достъп до правосъдие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3246120" y="3977640"/>
            <a:ext cx="502920" cy="50292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821" y="4098341"/>
            <a:ext cx="261518" cy="261518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3886200" y="39776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Ефективност на разходите</a:t>
            </a:r>
            <a:endParaRPr lang="en-US" sz="1250" dirty="0"/>
          </a:p>
        </p:txBody>
      </p:sp>
      <p:sp>
        <p:nvSpPr>
          <p:cNvPr id="30" name="Shape 26"/>
          <p:cNvSpPr/>
          <p:nvPr/>
        </p:nvSpPr>
        <p:spPr>
          <a:xfrm>
            <a:off x="6035040" y="3977640"/>
            <a:ext cx="502920" cy="50292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5741" y="4098341"/>
            <a:ext cx="261518" cy="261518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6675120" y="397764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Независимост и качество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Заетост на щата: по-добре от окръжните, но не достатъчно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щатна численост и заети длъжности – магистрати, към 31.12.2024, 31.12.2025, 30.06.2026 и 13.09.2026 г.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430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Заети длъжности, % от щата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417320"/>
          <a:ext cx="51206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5760720" y="1188720"/>
            <a:ext cx="29260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9" name="Text 6"/>
          <p:cNvSpPr txBox="1"/>
          <p:nvPr/>
        </p:nvSpPr>
        <p:spPr>
          <a:xfrm>
            <a:off x="5852160" y="1261872"/>
            <a:ext cx="27432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 → 23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5852160" y="1716786"/>
            <a:ext cx="2743200" cy="403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незаети места в АдмС (дек. 2024 – сеп. 2026)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60720" y="2286000"/>
            <a:ext cx="29260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Text 9"/>
          <p:cNvSpPr txBox="1"/>
          <p:nvPr/>
        </p:nvSpPr>
        <p:spPr>
          <a:xfrm>
            <a:off x="5852160" y="2331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свободни места в 14 от 28 съда</a:t>
            </a:r>
            <a:endParaRPr lang="en-US" sz="1100" dirty="0"/>
          </a:p>
        </p:txBody>
      </p:sp>
      <p:graphicFrame>
        <p:nvGraphicFramePr>
          <p:cNvPr id="13" name="Chart 1"/>
          <p:cNvGraphicFramePr/>
          <p:nvPr/>
        </p:nvGraphicFramePr>
        <p:xfrm>
          <a:off x="5760720" y="2560320"/>
          <a:ext cx="2926080" cy="105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Shape 10"/>
          <p:cNvSpPr/>
          <p:nvPr/>
        </p:nvSpPr>
        <p:spPr>
          <a:xfrm>
            <a:off x="5760720" y="3703320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5" name="Text 11"/>
          <p:cNvSpPr txBox="1"/>
          <p:nvPr/>
        </p:nvSpPr>
        <p:spPr>
          <a:xfrm>
            <a:off x="5852160" y="377647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13,6 → 12,6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5852160" y="4155948"/>
            <a:ext cx="2743200" cy="345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 на съдия при запълване (илюстративна оценка)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Съдебна администрация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щатна численост на съдебната администрация, 12.2024 – 06.2026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430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Постъпления и администрация (2024 = 100)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417320"/>
          <a:ext cx="42062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846320" y="11430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Служители на един съдия, по щат (дек. 2025)</a:t>
            </a:r>
            <a:endParaRPr lang="en-US" sz="1200" dirty="0"/>
          </a:p>
        </p:txBody>
      </p:sp>
      <p:graphicFrame>
        <p:nvGraphicFramePr>
          <p:cNvPr id="9" name="Chart 1"/>
          <p:cNvGraphicFramePr/>
          <p:nvPr/>
        </p:nvGraphicFramePr>
        <p:xfrm>
          <a:off x="4754880" y="1417320"/>
          <a:ext cx="402336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hape 6"/>
          <p:cNvSpPr/>
          <p:nvPr/>
        </p:nvSpPr>
        <p:spPr>
          <a:xfrm>
            <a:off x="4846320" y="3749040"/>
            <a:ext cx="3840480" cy="777240"/>
          </a:xfrm>
          <a:prstGeom prst="roundRect">
            <a:avLst>
              <a:gd name="adj" fmla="val 9412"/>
            </a:avLst>
          </a:prstGeom>
          <a:solidFill>
            <a:srgbClr val="D6ECEB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1" name="Text 7"/>
          <p:cNvSpPr txBox="1"/>
          <p:nvPr/>
        </p:nvSpPr>
        <p:spPr>
          <a:xfrm>
            <a:off x="4983480" y="3776472"/>
            <a:ext cx="3611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задължително повече служители – по-добро разпределение, подкрепа за съдиите и цифрови инструменти.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Административните съдилища </a:t>
            </a:r>
            <a:r>
              <a:rPr lang="en-US" sz="2400" b="1" dirty="0" err="1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като</a:t>
            </a: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bg-BG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връзка със </a:t>
            </a:r>
          </a:p>
          <a:p>
            <a:pPr marL="0" indent="0" algn="ctr">
              <a:buNone/>
            </a:pPr>
            <a:r>
              <a:rPr lang="en-US" sz="2400" b="1" dirty="0" err="1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Съда</a:t>
            </a: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на ЕС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Съд на ЕС, съдебна статистика 2025; ВСС, преюдициални запитвания (недатиран списък)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0972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Преюдициални запитвания към Съда на ЕС, 2025 г.</a:t>
            </a:r>
            <a:endParaRPr lang="en-US" sz="12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65760" y="1325880"/>
          <a:ext cx="420624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846320" y="10972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Запитвания от административни съдилища (списък на ВСС, 2009–2026)</a:t>
            </a:r>
            <a:endParaRPr lang="en-US" sz="1200" dirty="0"/>
          </a:p>
        </p:txBody>
      </p:sp>
      <p:graphicFrame>
        <p:nvGraphicFramePr>
          <p:cNvPr id="9" name="Chart 1"/>
          <p:cNvGraphicFramePr/>
          <p:nvPr/>
        </p:nvGraphicFramePr>
        <p:xfrm>
          <a:off x="4754880" y="1325880"/>
          <a:ext cx="402336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hape 6"/>
          <p:cNvSpPr/>
          <p:nvPr/>
        </p:nvSpPr>
        <p:spPr>
          <a:xfrm>
            <a:off x="4846320" y="352044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1" name="Text 7"/>
          <p:cNvSpPr txBox="1"/>
          <p:nvPr/>
        </p:nvSpPr>
        <p:spPr>
          <a:xfrm>
            <a:off x="4937760" y="3593592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4937760" y="4073652"/>
            <a:ext cx="16916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запитвания от България, 5-то място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6812280" y="352044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4" name="Text 10"/>
          <p:cNvSpPr txBox="1"/>
          <p:nvPr/>
        </p:nvSpPr>
        <p:spPr>
          <a:xfrm>
            <a:off x="6903720" y="3593592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76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903720" y="4073652"/>
            <a:ext cx="16916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административни съдилища в списъка на ВСС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Какво можем да твърдим за качеството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6" name="Shape 4"/>
          <p:cNvSpPr/>
          <p:nvPr/>
        </p:nvSpPr>
        <p:spPr>
          <a:xfrm>
            <a:off x="548640" y="1152144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06" y="1246510"/>
            <a:ext cx="204460" cy="2044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97280" y="10972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Съд във всяка област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320040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съда със седалище в областния център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995160" y="1188720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1" name="Text 8"/>
          <p:cNvSpPr txBox="1"/>
          <p:nvPr/>
        </p:nvSpPr>
        <p:spPr>
          <a:xfrm>
            <a:off x="6995160" y="11887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потвърдено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57200" y="1673352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3" name="Shape 10"/>
          <p:cNvSpPr/>
          <p:nvPr/>
        </p:nvSpPr>
        <p:spPr>
          <a:xfrm>
            <a:off x="548640" y="1728216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06" y="1822582"/>
            <a:ext cx="204460" cy="204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097280" y="167335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Бързина</a:t>
            </a:r>
            <a:endParaRPr lang="en-US" sz="1250" dirty="0"/>
          </a:p>
        </p:txBody>
      </p:sp>
      <p:sp>
        <p:nvSpPr>
          <p:cNvPr id="16" name="Text 12"/>
          <p:cNvSpPr txBox="1"/>
          <p:nvPr/>
        </p:nvSpPr>
        <p:spPr>
          <a:xfrm>
            <a:off x="3200400" y="167335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129 дни (2024 г.); до 77 % до 3 месеца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995160" y="1764792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8" name="Text 14"/>
          <p:cNvSpPr txBox="1"/>
          <p:nvPr/>
        </p:nvSpPr>
        <p:spPr>
          <a:xfrm>
            <a:off x="6995160" y="176479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потвърдено / провери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457200" y="2249424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20" name="Shape 16"/>
          <p:cNvSpPr/>
          <p:nvPr/>
        </p:nvSpPr>
        <p:spPr>
          <a:xfrm>
            <a:off x="548640" y="2304288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06" y="2398654"/>
            <a:ext cx="204460" cy="2044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097280" y="2249424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Продуктивност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3200400" y="2249424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+23 % свършени на съдия при непроменен щат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6995160" y="2340864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5" name="Text 20"/>
          <p:cNvSpPr txBox="1"/>
          <p:nvPr/>
        </p:nvSpPr>
        <p:spPr>
          <a:xfrm>
            <a:off x="6995160" y="2340864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потвърдено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457200" y="2825496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27" name="Shape 22"/>
          <p:cNvSpPr/>
          <p:nvPr/>
        </p:nvSpPr>
        <p:spPr>
          <a:xfrm>
            <a:off x="548640" y="2880360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06" y="2974726"/>
            <a:ext cx="204460" cy="204460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1097280" y="2825496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Кадрова обезпеченост</a:t>
            </a:r>
            <a:endParaRPr lang="en-US" sz="1250" dirty="0"/>
          </a:p>
        </p:txBody>
      </p:sp>
      <p:sp>
        <p:nvSpPr>
          <p:cNvPr id="30" name="Text 24"/>
          <p:cNvSpPr txBox="1"/>
          <p:nvPr/>
        </p:nvSpPr>
        <p:spPr>
          <a:xfrm>
            <a:off x="3200400" y="282549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93 % заетост срещу 82 % в ОС</a:t>
            </a:r>
            <a:endParaRPr lang="en-US" sz="1050" dirty="0"/>
          </a:p>
        </p:txBody>
      </p:sp>
      <p:sp>
        <p:nvSpPr>
          <p:cNvPr id="31" name="Shape 25"/>
          <p:cNvSpPr/>
          <p:nvPr/>
        </p:nvSpPr>
        <p:spPr>
          <a:xfrm>
            <a:off x="6995160" y="2916936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2" name="Text 26"/>
          <p:cNvSpPr txBox="1"/>
          <p:nvPr/>
        </p:nvSpPr>
        <p:spPr>
          <a:xfrm>
            <a:off x="6995160" y="2916936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потвърдено</a:t>
            </a:r>
            <a:endParaRPr lang="en-US" sz="1000" dirty="0"/>
          </a:p>
        </p:txBody>
      </p:sp>
      <p:sp>
        <p:nvSpPr>
          <p:cNvPr id="33" name="Shape 27"/>
          <p:cNvSpPr/>
          <p:nvPr/>
        </p:nvSpPr>
        <p:spPr>
          <a:xfrm>
            <a:off x="457200" y="3401568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34" name="Shape 28"/>
          <p:cNvSpPr/>
          <p:nvPr/>
        </p:nvSpPr>
        <p:spPr>
          <a:xfrm>
            <a:off x="548640" y="3456432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006" y="3550798"/>
            <a:ext cx="204460" cy="204460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1097280" y="340156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на ЕС</a:t>
            </a:r>
            <a:endParaRPr lang="en-US" sz="1250" dirty="0"/>
          </a:p>
        </p:txBody>
      </p:sp>
      <p:sp>
        <p:nvSpPr>
          <p:cNvPr id="37" name="Text 30"/>
          <p:cNvSpPr txBox="1"/>
          <p:nvPr/>
        </p:nvSpPr>
        <p:spPr>
          <a:xfrm>
            <a:off x="3200400" y="340156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запитвания от България (2025); ≥ 76 от административни съдилища</a:t>
            </a:r>
            <a:endParaRPr lang="en-US" sz="1050" dirty="0"/>
          </a:p>
        </p:txBody>
      </p:sp>
      <p:sp>
        <p:nvSpPr>
          <p:cNvPr id="38" name="Shape 31"/>
          <p:cNvSpPr/>
          <p:nvPr/>
        </p:nvSpPr>
        <p:spPr>
          <a:xfrm>
            <a:off x="6995160" y="3493008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E0902B"/>
          </a:solidFill>
          <a:ln w="12700">
            <a:solidFill>
              <a:srgbClr val="E090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39" name="Text 32"/>
          <p:cNvSpPr txBox="1"/>
          <p:nvPr/>
        </p:nvSpPr>
        <p:spPr>
          <a:xfrm>
            <a:off x="6995160" y="349300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частично</a:t>
            </a:r>
            <a:endParaRPr lang="en-US" sz="1000" dirty="0"/>
          </a:p>
        </p:txBody>
      </p:sp>
      <p:sp>
        <p:nvSpPr>
          <p:cNvPr id="40" name="Shape 33"/>
          <p:cNvSpPr/>
          <p:nvPr/>
        </p:nvSpPr>
        <p:spPr>
          <a:xfrm>
            <a:off x="457200" y="39776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41" name="Shape 34"/>
          <p:cNvSpPr/>
          <p:nvPr/>
        </p:nvSpPr>
        <p:spPr>
          <a:xfrm>
            <a:off x="548640" y="4032504"/>
            <a:ext cx="393192" cy="39319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pic>
        <p:nvPicPr>
          <p:cNvPr id="4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06" y="4126870"/>
            <a:ext cx="204460" cy="204460"/>
          </a:xfrm>
          <a:prstGeom prst="rect">
            <a:avLst/>
          </a:prstGeom>
        </p:spPr>
      </p:pic>
      <p:sp>
        <p:nvSpPr>
          <p:cNvPr id="43" name="Text 35"/>
          <p:cNvSpPr txBox="1"/>
          <p:nvPr/>
        </p:nvSpPr>
        <p:spPr>
          <a:xfrm>
            <a:off x="1097280" y="397764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на актовете</a:t>
            </a:r>
            <a:endParaRPr lang="en-US" sz="1250" dirty="0"/>
          </a:p>
        </p:txBody>
      </p:sp>
      <p:sp>
        <p:nvSpPr>
          <p:cNvPr id="44" name="Text 36"/>
          <p:cNvSpPr txBox="1"/>
          <p:nvPr/>
        </p:nvSpPr>
        <p:spPr>
          <a:xfrm>
            <a:off x="3200400" y="39776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няма сравима национална статистика за потвърдени и отменени актове</a:t>
            </a:r>
            <a:endParaRPr lang="en-US" sz="1050" dirty="0"/>
          </a:p>
        </p:txBody>
      </p:sp>
      <p:sp>
        <p:nvSpPr>
          <p:cNvPr id="45" name="Shape 37"/>
          <p:cNvSpPr/>
          <p:nvPr/>
        </p:nvSpPr>
        <p:spPr>
          <a:xfrm>
            <a:off x="6995160" y="4069080"/>
            <a:ext cx="1554480" cy="320040"/>
          </a:xfrm>
          <a:prstGeom prst="roundRect">
            <a:avLst>
              <a:gd name="adj" fmla="val 48571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46" name="Text 38"/>
          <p:cNvSpPr txBox="1"/>
          <p:nvPr/>
        </p:nvSpPr>
        <p:spPr>
          <a:xfrm>
            <a:off x="6995160" y="4069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недоказано</a:t>
            </a:r>
            <a:endParaRPr lang="en-US" sz="1000" dirty="0"/>
          </a:p>
        </p:txBody>
      </p:sp>
      <p:sp>
        <p:nvSpPr>
          <p:cNvPr id="47" name="Text 39"/>
          <p:cNvSpPr txBox="1"/>
          <p:nvPr/>
        </p:nvSpPr>
        <p:spPr>
          <a:xfrm>
            <a:off x="457200" y="45720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Предложение: ВСС и ВАС да публикуват годишна статистика на потвърдените и отменените актове по съдилища.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329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Първо да започнем да мерим еднакво, а после да укрепваме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5902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ВСС, данни ПОНС 2025 г. и щатна численост; изчисления на автора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57200" y="1078992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7" name="Text 5"/>
          <p:cNvSpPr txBox="1"/>
          <p:nvPr/>
        </p:nvSpPr>
        <p:spPr>
          <a:xfrm>
            <a:off x="457200" y="10789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10515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Запълване на 23-те вакантни места – първо София-град (5) и Пловдив (3)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572768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0" name="Text 8"/>
          <p:cNvSpPr txBox="1"/>
          <p:nvPr/>
        </p:nvSpPr>
        <p:spPr>
          <a:xfrm>
            <a:off x="457200" y="15727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154533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Механизъм за преразпределяне на тежестта между съдилища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066544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3" name="Text 11"/>
          <p:cNvSpPr txBox="1"/>
          <p:nvPr/>
        </p:nvSpPr>
        <p:spPr>
          <a:xfrm>
            <a:off x="457200" y="20665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203911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Щатно разпределение по поток от дела (Пловдив, Ст. Загора, Разград)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560320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6" name="Text 14"/>
          <p:cNvSpPr txBox="1"/>
          <p:nvPr/>
        </p:nvSpPr>
        <p:spPr>
          <a:xfrm>
            <a:off x="457200" y="25603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253288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 към професията – 0 длъжности за младши съдии в АдмС (88 в ОС)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054096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9" name="Text 17"/>
          <p:cNvSpPr txBox="1"/>
          <p:nvPr/>
        </p:nvSpPr>
        <p:spPr>
          <a:xfrm>
            <a:off x="457200" y="3054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3026664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Подкрепа за съдиите: помощници, експерти, цифрови инструменти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547872"/>
            <a:ext cx="347472" cy="347472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3293D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2" name="Text 20"/>
          <p:cNvSpPr txBox="1"/>
          <p:nvPr/>
        </p:nvSpPr>
        <p:spPr>
          <a:xfrm>
            <a:off x="457200" y="35478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14400" y="35204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Сравними данни за качество (потвърдени/отменени актове)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041648"/>
            <a:ext cx="347472" cy="347472"/>
          </a:xfrm>
          <a:prstGeom prst="ellipse">
            <a:avLst/>
          </a:prstGeom>
          <a:solidFill>
            <a:srgbClr val="E0902B"/>
          </a:solidFill>
          <a:ln w="12700">
            <a:solidFill>
              <a:srgbClr val="E0902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5" name="Text 23"/>
          <p:cNvSpPr txBox="1"/>
          <p:nvPr/>
        </p:nvSpPr>
        <p:spPr>
          <a:xfrm>
            <a:off x="457200" y="4041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" y="401421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Преглед на методиката за натовареност (ПОНС)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349240" y="1051560"/>
            <a:ext cx="3337560" cy="342900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9525">
            <a:solidFill>
              <a:srgbClr val="E1E5EA"/>
            </a:solidFill>
            <a:prstDash val="solid"/>
          </a:ln>
          <a:effectLst>
            <a:outerShdw blurRad="76200" dist="190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28" name="Text 26"/>
          <p:cNvSpPr txBox="1"/>
          <p:nvPr/>
        </p:nvSpPr>
        <p:spPr>
          <a:xfrm>
            <a:off x="5468112" y="11155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ПОНС: броят съдии в справката надвишава щата</a:t>
            </a:r>
            <a:endParaRPr lang="en-US" sz="1100" dirty="0"/>
          </a:p>
        </p:txBody>
      </p:sp>
      <p:graphicFrame>
        <p:nvGraphicFramePr>
          <p:cNvPr id="29" name="Chart 0"/>
          <p:cNvGraphicFramePr/>
          <p:nvPr/>
        </p:nvGraphicFramePr>
        <p:xfrm>
          <a:off x="5349240" y="1554480"/>
          <a:ext cx="333756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 27"/>
          <p:cNvSpPr txBox="1"/>
          <p:nvPr/>
        </p:nvSpPr>
        <p:spPr>
          <a:xfrm>
            <a:off x="5468112" y="3703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Стара Загора: 2-ро място по постъпления (I п. 2026), но 26-то от 28 по ПОНС (2025).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Изводи и въпроси към дискусията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2240280" cy="1463040"/>
          </a:xfrm>
          <a:prstGeom prst="roundRect">
            <a:avLst>
              <a:gd name="adj" fmla="val 5000"/>
            </a:avLst>
          </a:prstGeom>
          <a:solidFill>
            <a:srgbClr val="1D3B57"/>
          </a:solidFill>
          <a:ln w="9525">
            <a:solidFill>
              <a:srgbClr val="2C4E6E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4" name="Text 2"/>
          <p:cNvSpPr txBox="1"/>
          <p:nvPr/>
        </p:nvSpPr>
        <p:spPr>
          <a:xfrm>
            <a:off x="594360" y="114300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+23 %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78308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свършени на съдия при непроменен щат; решаемост 97–99 %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834640" y="1051560"/>
            <a:ext cx="2240280" cy="1463040"/>
          </a:xfrm>
          <a:prstGeom prst="roundRect">
            <a:avLst>
              <a:gd name="adj" fmla="val 5000"/>
            </a:avLst>
          </a:prstGeom>
          <a:solidFill>
            <a:srgbClr val="1D3B57"/>
          </a:solidFill>
          <a:ln w="9525">
            <a:solidFill>
              <a:srgbClr val="2C4E6E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7" name="Text 5"/>
          <p:cNvSpPr txBox="1"/>
          <p:nvPr/>
        </p:nvSpPr>
        <p:spPr>
          <a:xfrm>
            <a:off x="2971800" y="114300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0B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2,7×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971800" y="178308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разлика в натовареността между съдилищата, нестабилна по години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2651760"/>
            <a:ext cx="2240280" cy="1463040"/>
          </a:xfrm>
          <a:prstGeom prst="roundRect">
            <a:avLst>
              <a:gd name="adj" fmla="val 5000"/>
            </a:avLst>
          </a:prstGeom>
          <a:solidFill>
            <a:srgbClr val="1D3B57"/>
          </a:solidFill>
          <a:ln w="9525">
            <a:solidFill>
              <a:srgbClr val="2C4E6E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0" name="Text 8"/>
          <p:cNvSpPr txBox="1"/>
          <p:nvPr/>
        </p:nvSpPr>
        <p:spPr>
          <a:xfrm>
            <a:off x="594360" y="274320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FCF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5-то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338328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място на България по преюдициални запитвания за 2025 г.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834640" y="2651760"/>
            <a:ext cx="2240280" cy="1463040"/>
          </a:xfrm>
          <a:prstGeom prst="roundRect">
            <a:avLst>
              <a:gd name="adj" fmla="val 5000"/>
            </a:avLst>
          </a:prstGeom>
          <a:solidFill>
            <a:srgbClr val="1D3B57"/>
          </a:solidFill>
          <a:ln w="9525">
            <a:solidFill>
              <a:srgbClr val="2C4E6E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3" name="Text 11"/>
          <p:cNvSpPr txBox="1"/>
          <p:nvPr/>
        </p:nvSpPr>
        <p:spPr>
          <a:xfrm>
            <a:off x="2971800" y="274320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0B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2971800" y="338328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C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пропуска в данните: качество, еднаква методика, вход към професията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5394960" y="10515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9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Въпроси към залата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94960" y="1508760"/>
            <a:ext cx="365760" cy="36576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17" name="Text 15"/>
          <p:cNvSpPr txBox="1"/>
          <p:nvPr/>
        </p:nvSpPr>
        <p:spPr>
          <a:xfrm>
            <a:off x="5394960" y="1508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897880" y="14630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Какви критерии да стоят зад съдебната карта – поток от дела, достъп до правосъдие, разходи или качество?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394960" y="2468880"/>
            <a:ext cx="365760" cy="36576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0" name="Text 18"/>
          <p:cNvSpPr txBox="1"/>
          <p:nvPr/>
        </p:nvSpPr>
        <p:spPr>
          <a:xfrm>
            <a:off x="539496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897880" y="242316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 измерваме натовареността – по брой дела, време за обработка, сложност?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394960" y="3429000"/>
            <a:ext cx="365760" cy="36576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endParaRPr lang="bg-BG"/>
          </a:p>
        </p:txBody>
      </p:sp>
      <p:sp>
        <p:nvSpPr>
          <p:cNvPr id="23" name="Text 21"/>
          <p:cNvSpPr txBox="1"/>
          <p:nvPr/>
        </p:nvSpPr>
        <p:spPr>
          <a:xfrm>
            <a:off x="5394960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897880" y="338328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Какви алтернативи на сливането има за балансиране на тежестта между съдилищата?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3365405" y="45491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B0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Благодаря </a:t>
            </a:r>
            <a:r>
              <a:rPr lang="en-US" sz="1400" i="1" dirty="0" err="1">
                <a:solidFill>
                  <a:srgbClr val="9FB0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</a:t>
            </a:r>
            <a:r>
              <a:rPr lang="en-US" sz="1400" i="1" dirty="0">
                <a:solidFill>
                  <a:srgbClr val="9FB0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 err="1">
                <a:solidFill>
                  <a:srgbClr val="9FB0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вниманието</a:t>
            </a:r>
            <a:r>
              <a:rPr lang="bg-BG" sz="1400" i="1" dirty="0">
                <a:solidFill>
                  <a:srgbClr val="9FB0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3920</Words>
  <Application>Microsoft Office PowerPoint</Application>
  <PresentationFormat>Презентация на цял екран (16:9)</PresentationFormat>
  <Paragraphs>230</Paragraphs>
  <Slides>15</Slides>
  <Notes>15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години административно правосъдие - преглед и тенденции</dc:title>
  <dc:subject>PptxGenJS Presentation</dc:subject>
  <dc:creator>Любка Петрова</dc:creator>
  <cp:lastModifiedBy>Lyubka Petrova</cp:lastModifiedBy>
  <cp:revision>4</cp:revision>
  <dcterms:created xsi:type="dcterms:W3CDTF">2026-09-20T21:48:27Z</dcterms:created>
  <dcterms:modified xsi:type="dcterms:W3CDTF">2026-09-20T22:00:16Z</dcterms:modified>
</cp:coreProperties>
</file>