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421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 мин.]
Дискусията за съдебната карта често започва от числото 28 - защо са толкова много съдилища. Предлагам да започнем от друго: какво ни дават тези съдилища и какво ни струват. Само така можем да кажем дали правилното разпределение е основният проблем или представлява съществен актив, който трябва да се укрепи.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[2:30 мин.]
Административното правосъдие не е нововъведение от 2006 г. - България има институционална традиция от 1912 г., прекъсната след 1948 г. и възстановена с Конституцията от 1991 г. и Закона за ВАС от 1997 г. Липсваше обаче първа инстанция, която е близо до гражданина: до 2006 г. административните дела се гледаха от окръжните съдилища и от ВАС. АПК въведе двуинстанционен модел - административни съдилища в първа инстанция и касация във ВАС - и за пръв път в историята на съдебната власт бе проведен отделен конкурс за попълване съдийски състав на 28 съда. Съдилищата започват работа през март 2007 г. и вече "20 години са основната бариера за ограничаване  на административния произвол на държавата". Законодателят през 2006г.  избра прост модел: един съд във всеки областен център, със същото седалище и район като окръжния съд.
Данни: към 13.09.2026 г. щатът е 319 съдии - 28 административни ръководители, 28 заместници и 263 съдии; заети са 296 (92,8 %). Щатът е практически непроменен от 320 през 2024 г. АдмС София-град е с 87 съдии - 27 % от щата на всички 28 съда. Младши съдии в административните съдилища няма (в окръжните щатът е 88).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[3:00 мин.]
Щатът на административните съдилища през последните три години е почти непроменен - 320, след това 319 съдии. А постъпленията на един съдия се увеличават от около 11 на около 13 дела месечно - с четвъртина повече. Съдиите се справят: свършените дела растат почти в същата пропорция - с 23 %. От 28-те съда 23 имат по-много постъпления на съдия в първото полугодие на 2026 г. в сравнение с 2024 г.
— ЗА ПРОВЕРКА —
За проверка преди презентацията: в полугодието показателят "дела за разглеждане" (20,34 за I п. 2026 срещу 14,84 за 2025 г.) не е сравним с годишните, защото наследеният брой несвършени дела се дели на 6, а не на 12 месеца - не го показвайте като ръст. Постъпилите и свършените са сравними.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35811"/>
            <a:ext cx="8229600" cy="375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endParaRPr lang="en-US" sz="2400" b="1" dirty="0"/>
          </a:p>
          <a:p>
            <a:pPr algn="ctr"/>
            <a:r>
              <a:rPr lang="bg-BG" sz="2800" b="1" dirty="0"/>
              <a:t>Административно правосъдие </a:t>
            </a:r>
            <a:endParaRPr lang="en-US" sz="2800" b="1" dirty="0"/>
          </a:p>
          <a:p>
            <a:pPr algn="ctr"/>
            <a:r>
              <a:rPr lang="bg-BG" sz="2800" b="1" dirty="0"/>
              <a:t>история, развитие, тенденции</a:t>
            </a:r>
            <a:endParaRPr lang="bg-BG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199" y="256031"/>
            <a:ext cx="8502605" cy="441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/>
              <a:t>	</a:t>
            </a:r>
          </a:p>
          <a:p>
            <a:r>
              <a:rPr lang="en-US" sz="2400" dirty="0"/>
              <a:t>	</a:t>
            </a:r>
            <a:r>
              <a:rPr lang="bg-BG" sz="2400" b="1" dirty="0"/>
              <a:t>Създаване на административни съдилища </a:t>
            </a:r>
          </a:p>
          <a:p>
            <a:pPr algn="ctr"/>
            <a:r>
              <a:rPr lang="bg-BG" sz="2400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Административни съдилища се създават на 16.</a:t>
            </a:r>
            <a:r>
              <a:rPr lang="en-US" sz="2000" dirty="0"/>
              <a:t>VII</a:t>
            </a:r>
            <a:r>
              <a:rPr lang="bg-BG" sz="2000" dirty="0"/>
              <a:t>.1878г. представени в „Отчет на вътрешните дела“на императорския комисар в България Александър Дондуков - </a:t>
            </a:r>
            <a:r>
              <a:rPr lang="bg-BG" sz="2000" dirty="0" err="1"/>
              <a:t>Корсаков</a:t>
            </a:r>
            <a:r>
              <a:rPr lang="bg-BG" sz="2000" dirty="0"/>
              <a:t> до княз Александър </a:t>
            </a:r>
            <a:r>
              <a:rPr lang="en-US" sz="2000" dirty="0"/>
              <a:t>I</a:t>
            </a:r>
            <a:r>
              <a:rPr lang="bg-BG" sz="2000" dirty="0"/>
              <a:t>, а тяхната компетентност е уредена с „Временни правила за устройство на съдебната част в България от 24.</a:t>
            </a:r>
            <a:r>
              <a:rPr lang="en-US" sz="2000" dirty="0"/>
              <a:t>VIII</a:t>
            </a:r>
            <a:r>
              <a:rPr lang="bg-BG" sz="2000" dirty="0"/>
              <a:t>.1878г. 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bg-BG" sz="20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Административните съдилища (окръжни и областни) са разглеждали административни пререкания,  в които интересът на управлението и частните лица са водели до съприкосновение. 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години административно правосъдие · АБАС · 28.09.2026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8229600" y="482803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Правоъгълник 18"/>
          <p:cNvSpPr/>
          <p:nvPr/>
        </p:nvSpPr>
        <p:spPr>
          <a:xfrm>
            <a:off x="518569" y="622303"/>
            <a:ext cx="8001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endParaRPr lang="bg-BG" dirty="0"/>
          </a:p>
          <a:p>
            <a:pPr algn="ctr"/>
            <a:r>
              <a:rPr lang="bg-BG" dirty="0"/>
              <a:t>	</a:t>
            </a:r>
            <a:r>
              <a:rPr lang="bg-BG" sz="2400" b="1" dirty="0"/>
              <a:t>Органически устав на Източна Румелия </a:t>
            </a:r>
          </a:p>
          <a:p>
            <a:pPr algn="ctr"/>
            <a:r>
              <a:rPr lang="bg-BG" sz="2400" b="1" dirty="0"/>
              <a:t>	14.</a:t>
            </a:r>
            <a:r>
              <a:rPr lang="en-US" sz="2400" b="1" dirty="0"/>
              <a:t>IV</a:t>
            </a:r>
            <a:r>
              <a:rPr lang="bg-BG" sz="2400" b="1" dirty="0"/>
              <a:t>.1879г. в автономната област</a:t>
            </a:r>
          </a:p>
          <a:p>
            <a:endParaRPr lang="bg-BG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/>
              <a:t>Въвежда административното правосъдие по френската система на самостоятелно съществуване на административното правосъдие;</a:t>
            </a:r>
          </a:p>
          <a:p>
            <a:pPr algn="just"/>
            <a:r>
              <a:rPr lang="bg-BG" sz="2000" dirty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/>
              <a:t>Създава се Върховно съдилище за административни разпри със седалище гр. Пловдив и шест окръжни административни съдилища.</a:t>
            </a:r>
          </a:p>
          <a:p>
            <a:pPr algn="just"/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2286000" y="15560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</a:t>
            </a:r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18371" y="743361"/>
            <a:ext cx="790725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bg-BG" sz="2400" b="1" dirty="0">
                <a:ea typeface="Calibri" panose="020F0502020204030204" pitchFamily="34" charset="0"/>
              </a:rPr>
              <a:t>Конституционна уредба</a:t>
            </a:r>
          </a:p>
          <a:p>
            <a:pPr algn="ctr"/>
            <a:r>
              <a:rPr lang="bg-BG" sz="2400" b="1" dirty="0">
                <a:ea typeface="Calibri" panose="020F0502020204030204" pitchFamily="34" charset="0"/>
              </a:rPr>
              <a:t>(проект)</a:t>
            </a:r>
          </a:p>
          <a:p>
            <a:pPr algn="ctr"/>
            <a:r>
              <a:rPr lang="bg-BG" dirty="0">
                <a:ea typeface="Calibri" panose="020F0502020204030204" pitchFamily="34" charset="0"/>
              </a:rPr>
              <a:t>				</a:t>
            </a:r>
          </a:p>
          <a:p>
            <a:pPr algn="just"/>
            <a:r>
              <a:rPr lang="bg-BG" dirty="0">
                <a:ea typeface="Calibri" panose="020F0502020204030204" pitchFamily="34" charset="0"/>
              </a:rPr>
              <a:t>	</a:t>
            </a:r>
            <a:r>
              <a:rPr lang="bg-BG" sz="2000" dirty="0">
                <a:ea typeface="Calibri" panose="020F0502020204030204" pitchFamily="34" charset="0"/>
              </a:rPr>
              <a:t>В първоначалният проект на Конституция на Българското княжество 1879г. се предвиждало създаване на административни съдилища и на Държавен съвет, който да осъществява функциите на Върховен административен съд, но при гласуването проектът не е приет и тази компетентност е възложена на Върховния касационен съд. </a:t>
            </a: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2142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77577" y="631529"/>
            <a:ext cx="7966463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Закон за устройство на съдилищата в България </a:t>
            </a:r>
          </a:p>
          <a:p>
            <a:pPr algn="ctr"/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21.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VI.1880г</a:t>
            </a:r>
            <a:r>
              <a:rPr lang="bg-BG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/>
            <a:endParaRPr lang="bg-BG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bg-BG" sz="2000" dirty="0">
                <a:solidFill>
                  <a:prstClr val="black"/>
                </a:solidFill>
              </a:rPr>
              <a:t>Със закона се </a:t>
            </a:r>
            <a:r>
              <a:rPr lang="en-US" sz="2000" dirty="0" err="1">
                <a:solidFill>
                  <a:prstClr val="black"/>
                </a:solidFill>
              </a:rPr>
              <a:t>закрива</a:t>
            </a:r>
            <a:r>
              <a:rPr lang="bg-BG" sz="2000" dirty="0">
                <a:solidFill>
                  <a:prstClr val="black"/>
                </a:solidFill>
              </a:rPr>
              <a:t>т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административнит</a:t>
            </a:r>
            <a:r>
              <a:rPr lang="bg-BG" sz="2000" dirty="0">
                <a:solidFill>
                  <a:prstClr val="black"/>
                </a:solidFill>
              </a:rPr>
              <a:t>е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съдилища</a:t>
            </a:r>
            <a:r>
              <a:rPr lang="en-US" sz="2000" dirty="0">
                <a:solidFill>
                  <a:prstClr val="black"/>
                </a:solidFill>
              </a:rPr>
              <a:t>, а </a:t>
            </a:r>
            <a:r>
              <a:rPr lang="en-US" sz="2000" dirty="0" err="1">
                <a:solidFill>
                  <a:prstClr val="black"/>
                </a:solidFill>
              </a:rPr>
              <a:t>тяхната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компетентност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се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прехвърля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на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общ</a:t>
            </a:r>
            <a:r>
              <a:rPr lang="bg-BG" sz="2000" dirty="0" err="1">
                <a:solidFill>
                  <a:prstClr val="black"/>
                </a:solidFill>
              </a:rPr>
              <a:t>ите</a:t>
            </a:r>
            <a:r>
              <a:rPr lang="bg-BG" sz="2000" dirty="0">
                <a:solidFill>
                  <a:prstClr val="black"/>
                </a:solidFill>
              </a:rPr>
              <a:t> граждански съдилища. 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endParaRPr lang="bg-BG" sz="2000" dirty="0">
              <a:solidFill>
                <a:prstClr val="black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bg-BG" sz="2000" dirty="0">
                <a:solidFill>
                  <a:prstClr val="black"/>
                </a:solidFill>
              </a:rPr>
              <a:t>Държавен съвет е създаден с Манифест на княз Александър </a:t>
            </a:r>
            <a:r>
              <a:rPr lang="en-US" sz="2000" dirty="0">
                <a:solidFill>
                  <a:prstClr val="black"/>
                </a:solidFill>
              </a:rPr>
              <a:t>I </a:t>
            </a:r>
            <a:r>
              <a:rPr lang="bg-BG" sz="2000" dirty="0">
                <a:solidFill>
                  <a:prstClr val="black"/>
                </a:solidFill>
              </a:rPr>
              <a:t>Батенберг за суспендиране на конституцията от 14.</a:t>
            </a:r>
            <a:r>
              <a:rPr lang="en-US" sz="2000" dirty="0">
                <a:solidFill>
                  <a:prstClr val="black"/>
                </a:solidFill>
              </a:rPr>
              <a:t>IX</a:t>
            </a:r>
            <a:r>
              <a:rPr lang="bg-BG" sz="2000" dirty="0">
                <a:solidFill>
                  <a:prstClr val="black"/>
                </a:solidFill>
              </a:rPr>
              <a:t>.1881г. и на който са възложени и функции на същински върховен административен съд.</a:t>
            </a: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9444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809145" y="670999"/>
            <a:ext cx="7867787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bg-BG" dirty="0"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</a:rPr>
              <a:t>Необходимостта от създаване на специализирани административни съдилища е ясно прокламирана на Първия събор на българските юристи 1905г. 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</a:rPr>
              <a:t>Отявлен радетел на административното правосъдие е д-р Стефан Киров;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През 1912г. д-р Киров става един от авторите на Закона за административното правосъдие от 8</a:t>
            </a:r>
            <a:r>
              <a:rPr lang="en-US" sz="2000" dirty="0"/>
              <a:t>.III</a:t>
            </a:r>
            <a:r>
              <a:rPr lang="bg-BG" sz="2000" dirty="0"/>
              <a:t>.1912г., утвърден с указ №3 от 22.</a:t>
            </a:r>
            <a:r>
              <a:rPr lang="en-US" sz="2000" dirty="0"/>
              <a:t>III.</a:t>
            </a:r>
            <a:r>
              <a:rPr lang="bg-BG" sz="2000" dirty="0"/>
              <a:t>1912г. на цар Фердинанд </a:t>
            </a:r>
            <a:r>
              <a:rPr lang="en-US" sz="2000" dirty="0"/>
              <a:t>I. </a:t>
            </a:r>
            <a:endParaRPr lang="bg-BG" sz="2000" dirty="0">
              <a:ea typeface="Calibri" panose="020F0502020204030204" pitchFamily="34" charset="0"/>
            </a:endParaRP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3666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44685" y="638106"/>
            <a:ext cx="8032247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g-BG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bg-BG" sz="2400" b="1" dirty="0">
                <a:ea typeface="Calibri" panose="020F0502020204030204" pitchFamily="34" charset="0"/>
              </a:rPr>
              <a:t>Върховен административен съд</a:t>
            </a:r>
          </a:p>
          <a:p>
            <a:pPr algn="ctr"/>
            <a:endParaRPr lang="bg-BG" sz="2400" dirty="0"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</a:rPr>
              <a:t>Учредява се със </a:t>
            </a:r>
            <a:r>
              <a:rPr lang="bg-BG" sz="2000" dirty="0"/>
              <a:t>Закона за административното правосъдие от 8</a:t>
            </a:r>
            <a:r>
              <a:rPr lang="en-US" sz="2000" dirty="0"/>
              <a:t>.III</a:t>
            </a:r>
            <a:r>
              <a:rPr lang="bg-BG" sz="2000" dirty="0"/>
              <a:t>.1912г., утвърден с указ №3 от 22.</a:t>
            </a:r>
            <a:r>
              <a:rPr lang="en-US" sz="2000" dirty="0"/>
              <a:t>III.</a:t>
            </a:r>
            <a:r>
              <a:rPr lang="bg-BG" sz="2000" dirty="0"/>
              <a:t>1912г. на цар Фердинанд </a:t>
            </a:r>
            <a:r>
              <a:rPr lang="en-US" sz="2000" dirty="0"/>
              <a:t>I</a:t>
            </a:r>
            <a:r>
              <a:rPr lang="bg-BG" sz="2000" dirty="0"/>
              <a:t>;</a:t>
            </a:r>
            <a:endParaRPr lang="bg-BG" sz="2000" dirty="0"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</a:rPr>
              <a:t>Извън системата на общото правосъдие, но под прякото подчинение на Министерски съвет;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</a:rPr>
              <a:t>В годините следват изменения в Закона за административното правосъдие, като едва с изменение на Закона за устройството на съдилищата от 27</a:t>
            </a:r>
            <a:r>
              <a:rPr lang="en-US" sz="2000" dirty="0">
                <a:ea typeface="Calibri" panose="020F0502020204030204" pitchFamily="34" charset="0"/>
              </a:rPr>
              <a:t>.VIII.</a:t>
            </a:r>
            <a:r>
              <a:rPr lang="bg-BG" sz="2000" dirty="0">
                <a:ea typeface="Calibri" panose="020F0502020204030204" pitchFamily="34" charset="0"/>
              </a:rPr>
              <a:t>1922г., Върховния административен съд е включен в съдебната система на България. </a:t>
            </a:r>
            <a:endParaRPr lang="bg-BG" dirty="0"/>
          </a:p>
          <a:p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6691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40755" y="289451"/>
            <a:ext cx="8150658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На 21.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XII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.1922г. се отменя Закона за административното правосъдие и материята му се включва в Закона за устройството на съдилищата;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Върховен административен съд се заменя с Административен съд, като се принизява ролята на административното правосъдие и се утвърждава контрол от Министерство на правосъдието;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/>
              <a:t>След Деветоюнския преврат 1923г. се приемат законодателни актове, с които се възстановява значимостта на административното правосъдие в България и на Върховния административен съд. </a:t>
            </a:r>
            <a:endParaRPr lang="bg-BG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bg-BG" dirty="0"/>
              <a:t>С Наредба – закон за административното правосъдие от 6</a:t>
            </a:r>
            <a:r>
              <a:rPr lang="en-US" dirty="0"/>
              <a:t>.XI</a:t>
            </a:r>
            <a:r>
              <a:rPr lang="bg-BG" dirty="0"/>
              <a:t>.1934г. се регламентират организацията и дейността на Върховния административен съд. Приемат се редица закони, които утвърждават значимостта на административното правосъдие и подобрява неговото функциониране до м. септември 1944г.</a:t>
            </a:r>
            <a:endParaRPr lang="bg-BG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17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13117" y="447331"/>
            <a:ext cx="8137502" cy="497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bg-BG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Закриване на административните съдилища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bg-BG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С приемането на Наредба - закон за изменение на Закона за административното правосъдие от регентите на 5.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X.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1944г. се поставя началото на ликвидиране на административното правосъдие.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С приемането на Конституцията на Народна република България на 4.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XII.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1948г. се отхвърля принципа за разделение на властите и юридически с приемането на Закона за устройството на народните съдилища на 4.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VIII.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1948г. се премахва принципа за обща обжалваемост на актовете на администрацията;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Закрива се Върховния административен съд.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bg-BG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bg-BG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550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52587" y="532853"/>
            <a:ext cx="815723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С Указ №428  от 17.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VIII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.1951г. за приемане, разглеждане  и решаване на жалбите на трудещите се от Президиума на Народното събрание;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/>
              <a:t>Създава се специална процедура за административното правосъдие от общите съдилища и за административните производства от особени юрисдикции, както и се въвеждат принципите на социалистически административен процес;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/>
              <a:t>Със Закона за устройството на съдилищата от 1.</a:t>
            </a:r>
            <a:r>
              <a:rPr lang="en-US" sz="2000" dirty="0"/>
              <a:t>XI</a:t>
            </a:r>
            <a:r>
              <a:rPr lang="bg-BG" sz="2000" dirty="0"/>
              <a:t>.1952г. пред Върховния съд не се допуска разрешаване на административни спорове и е въведена забрана за обжалване;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bg-BG" sz="2000" dirty="0"/>
              <a:t> До 1970г. се изключва съдебния контрол върху актовете и действията на изпълнителната власт, а се допуска чрез специална норма обжалване на административни актове.</a:t>
            </a:r>
          </a:p>
        </p:txBody>
      </p:sp>
    </p:spTree>
    <p:extLst>
      <p:ext uri="{BB962C8B-B14F-4D97-AF65-F5344CB8AC3E}">
        <p14:creationId xmlns:p14="http://schemas.microsoft.com/office/powerpoint/2010/main" val="499870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06538" y="499960"/>
            <a:ext cx="82230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ea typeface="Calibri" panose="020F0502020204030204" pitchFamily="34" charset="0"/>
              </a:rPr>
              <a:t>Изграждане на административния процес </a:t>
            </a:r>
          </a:p>
          <a:p>
            <a:pPr algn="ctr"/>
            <a:r>
              <a:rPr lang="bg-BG" sz="2400" b="1" dirty="0">
                <a:ea typeface="Calibri" panose="020F0502020204030204" pitchFamily="34" charset="0"/>
              </a:rPr>
              <a:t>България</a:t>
            </a:r>
          </a:p>
          <a:p>
            <a:pPr algn="ctr"/>
            <a:endParaRPr lang="bg-BG" sz="2400" b="1" dirty="0">
              <a:ea typeface="Calibri" panose="020F0502020204030204" pitchFamily="34" charset="0"/>
            </a:endParaRPr>
          </a:p>
          <a:p>
            <a:pPr algn="ctr"/>
            <a:endParaRPr lang="bg-BG" sz="2400" b="1" dirty="0"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/>
              <a:t>Законът за административното производство от 24.</a:t>
            </a:r>
            <a:r>
              <a:rPr lang="en-US" sz="2000" dirty="0"/>
              <a:t>VI</a:t>
            </a:r>
            <a:r>
              <a:rPr lang="bg-BG" sz="2000" dirty="0"/>
              <a:t>.1970г. въвежда съдебен контрол върху административните актове;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bg-BG" sz="2000" dirty="0"/>
              <a:t>През 1979г. се приема нов Закон за административното производство, като е изключено оспорването на актове на Държавния съвет и на Министерски съвет.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bg-BG" sz="2000" b="1" dirty="0"/>
          </a:p>
          <a:p>
            <a:pPr algn="ctr"/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41025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05214" y="513117"/>
            <a:ext cx="7973042" cy="430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bg-BG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Съвременно административно правосъдие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Конституцията на Република България от 9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.VII.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1991г. Въвежда принципа на обща клауза за обжалваемост на административните актове;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 Регламентира статута и компетентността на Върховния административен съд;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Със Закона за съдебната власт от 23.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VI.1994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г. се поставят основите на </a:t>
            </a:r>
            <a:r>
              <a:rPr lang="bg-BG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административноправната</a:t>
            </a: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 реформа и възстановяване дейността на Върховния административен съд с определяне на структура, състав и организация на работа;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bg-BG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053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723625" y="526273"/>
            <a:ext cx="7894101" cy="426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bg-BG" sz="2000" dirty="0"/>
              <a:t>Законът за Върховния административен съд  от 9.</a:t>
            </a:r>
            <a:r>
              <a:rPr lang="en-US" sz="2000" dirty="0"/>
              <a:t>XII.</a:t>
            </a:r>
            <a:r>
              <a:rPr lang="bg-BG" sz="2000" dirty="0"/>
              <a:t>1997г. урежда производството по обжалване на административни и съдебни актове пред Върховния административен съд, като по въпросите които не са уредени със закона се прилагат Закона за административното производство и Гражданския процесуален кодекс;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bg-BG" sz="2000" dirty="0"/>
              <a:t>Административният процес се осъществява от общите окръжни съдилища по реда на Закона за административното производство;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bg-BG" sz="2000" dirty="0"/>
              <a:t>Касационният съдебен контрол се осъществява от Върховния административен съд. </a:t>
            </a:r>
            <a:endParaRPr lang="bg-BG" dirty="0"/>
          </a:p>
          <a:p>
            <a:pPr algn="just">
              <a:lnSpc>
                <a:spcPct val="115000"/>
              </a:lnSpc>
            </a:pPr>
            <a:endParaRPr lang="bg-BG" dirty="0"/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98154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0489" y="434176"/>
            <a:ext cx="8111189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bg-BG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и утвърждаване </a:t>
            </a:r>
          </a:p>
          <a:p>
            <a:pPr indent="449580" algn="ctr">
              <a:spcAft>
                <a:spcPts val="0"/>
              </a:spcAft>
            </a:pPr>
            <a:r>
              <a:rPr lang="bg-BG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на административното правосъдие в България</a:t>
            </a:r>
          </a:p>
          <a:p>
            <a:pPr indent="449580" algn="just">
              <a:spcAft>
                <a:spcPts val="0"/>
              </a:spcAft>
            </a:pPr>
            <a:endParaRPr lang="bg-BG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С приемане на „Стратегията за реформа на съдебната система в България 2003 – 2008 г.“, с Решение №260 на Министерски съвет от 21 април 2003 г.;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През октомври 2003г. е затворена глава „Правосъдие и вътрешни работи“ и да се подготви договорът за присъединяване на България към ЕС;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dirty="0"/>
              <a:t>Кодификация на правната уредба;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dirty="0"/>
              <a:t> 29.</a:t>
            </a:r>
            <a:r>
              <a:rPr lang="en-US" dirty="0"/>
              <a:t>III</a:t>
            </a:r>
            <a:r>
              <a:rPr lang="bg-BG" dirty="0"/>
              <a:t>.2006г. е приет </a:t>
            </a:r>
            <a:r>
              <a:rPr lang="bg-BG" dirty="0" err="1"/>
              <a:t>Административнопроцесуалния</a:t>
            </a:r>
            <a:r>
              <a:rPr lang="bg-BG" dirty="0"/>
              <a:t> кодекс, който отразява тенденциите за развитие на административното правосъдие в редица европейски държави с приемането на нови закони и кодекси – Германия (1996г.), Италия (1997г.), Франция (2000г.) Португалия (2001г.). </a:t>
            </a:r>
          </a:p>
        </p:txBody>
      </p:sp>
    </p:spTree>
    <p:extLst>
      <p:ext uri="{BB962C8B-B14F-4D97-AF65-F5344CB8AC3E}">
        <p14:creationId xmlns:p14="http://schemas.microsoft.com/office/powerpoint/2010/main" val="2870849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18371" y="565744"/>
            <a:ext cx="78480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Уреждане на дейността на администрацията по издаването и изпълнението на административните актове, съдебен контрол и имуществена отговорност за вреди от незаконосъобразни административни актове;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 Създават се регионални административни съдилища във всички 28 области и се изгражда цялостна структура и организация на дейността на административното правораздаване;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от 1 март 2007г. началото на дейността на административните съдилища до сега;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Осъществяване на съдебен контрол върху всички актове на администрацията и прилагане на принципа за върховенството на закона въведен във всички съдебни системи на страните от Европейския съюз.</a:t>
            </a:r>
          </a:p>
          <a:p>
            <a:r>
              <a:rPr lang="bg-BG" sz="2000" dirty="0"/>
              <a:t> 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bg-BG" sz="2000" dirty="0"/>
          </a:p>
          <a:p>
            <a:pPr algn="just"/>
            <a:endParaRPr lang="bg-BG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4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85479" y="598636"/>
            <a:ext cx="79861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endParaRPr lang="bg-BG" sz="2000" dirty="0"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>
                <a:ea typeface="Calibri" panose="020F0502020204030204" pitchFamily="34" charset="0"/>
              </a:rPr>
              <a:t>От 1 януари 2007 Върховният административен съд на България е редовен член на </a:t>
            </a:r>
            <a:r>
              <a:rPr lang="en-US" sz="2000" dirty="0">
                <a:ea typeface="Calibri" panose="020F0502020204030204" pitchFamily="34" charset="0"/>
              </a:rPr>
              <a:t>L’</a:t>
            </a:r>
            <a:r>
              <a:rPr lang="bg-BG" sz="2000" dirty="0">
                <a:ea typeface="Calibri" panose="020F0502020204030204" pitchFamily="34" charset="0"/>
              </a:rPr>
              <a:t>ACA-</a:t>
            </a:r>
            <a:r>
              <a:rPr lang="bg-BG" sz="2000" dirty="0" err="1">
                <a:ea typeface="Calibri" panose="020F0502020204030204" pitchFamily="34" charset="0"/>
              </a:rPr>
              <a:t>Europe</a:t>
            </a:r>
            <a:r>
              <a:rPr lang="en-US" sz="2000" dirty="0">
                <a:ea typeface="Calibri" panose="020F0502020204030204" pitchFamily="34" charset="0"/>
              </a:rPr>
              <a:t>.</a:t>
            </a:r>
            <a:r>
              <a:rPr lang="bg-BG" sz="2000" dirty="0">
                <a:ea typeface="Calibri" panose="020F0502020204030204" pitchFamily="34" charset="0"/>
              </a:rPr>
              <a:t> (Асоциация на административните съдилища в Европа) (L’ACA-</a:t>
            </a:r>
            <a:r>
              <a:rPr lang="bg-BG" sz="2000" dirty="0" err="1">
                <a:ea typeface="Calibri" panose="020F0502020204030204" pitchFamily="34" charset="0"/>
              </a:rPr>
              <a:t>Europe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est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une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association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européenne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qui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regroupe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la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Cour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de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justice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de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l’Union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européenne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et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les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Conseils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d’État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et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juridictions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administratives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suprêmes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de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chacun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des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États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membres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de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l’Union</a:t>
            </a:r>
            <a:r>
              <a:rPr lang="bg-BG" sz="2000" dirty="0">
                <a:ea typeface="Calibri" panose="020F0502020204030204" pitchFamily="34" charset="0"/>
              </a:rPr>
              <a:t> </a:t>
            </a:r>
            <a:r>
              <a:rPr lang="bg-BG" sz="2000" dirty="0" err="1">
                <a:ea typeface="Calibri" panose="020F0502020204030204" pitchFamily="34" charset="0"/>
              </a:rPr>
              <a:t>européenne</a:t>
            </a:r>
            <a:r>
              <a:rPr lang="bg-BG" sz="2000" dirty="0">
                <a:ea typeface="Calibri" panose="020F0502020204030204" pitchFamily="34" charset="0"/>
              </a:rPr>
              <a:t>);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През м. ноември 2026г. се навършват 30 години от възстановяване дейността на Върховния административен съ</a:t>
            </a:r>
            <a:r>
              <a:rPr lang="bg-BG" dirty="0"/>
              <a:t>д;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bg-BG" sz="2000" dirty="0"/>
              <a:t>На 1 март 2027г. се навършват 20 години от създаване на 28 административни съдилища в България. </a:t>
            </a:r>
          </a:p>
        </p:txBody>
      </p:sp>
    </p:spTree>
    <p:extLst>
      <p:ext uri="{BB962C8B-B14F-4D97-AF65-F5344CB8AC3E}">
        <p14:creationId xmlns:p14="http://schemas.microsoft.com/office/powerpoint/2010/main" val="399780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31528" y="677577"/>
            <a:ext cx="7913836" cy="387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 „Не подлежи на оспорване, без административно правосъдие, без възможност на гражданина да оборва по законен ред незаконните действия на административната власт, не може да се говори за добър ред, още по-малко за правов ред в една държава“ .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проф. д-р Стефан Киров 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endParaRPr lang="bg-BG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endParaRPr lang="bg-BG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49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286000" y="2242429"/>
            <a:ext cx="4572000" cy="154349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bg-BG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Благодаря за вниманието!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endParaRPr lang="bg-BG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bg-BG" sz="2000" dirty="0">
                <a:ea typeface="Calibri" panose="020F0502020204030204" pitchFamily="34" charset="0"/>
                <a:cs typeface="Times New Roman" panose="02020603050405020304" pitchFamily="18" charset="0"/>
              </a:rPr>
              <a:t>Съдия Марио Димитров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bg-BG" sz="1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bg-BG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01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1761</Words>
  <Application>Microsoft Office PowerPoint</Application>
  <PresentationFormat>On-screen Show (16:9)</PresentationFormat>
  <Paragraphs>117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 години административно правосъдие - преглед и тенденции</dc:title>
  <dc:subject>PptxGenJS Presentation</dc:subject>
  <dc:creator>Любка Петрова</dc:creator>
  <cp:lastModifiedBy>Maria Atanasova</cp:lastModifiedBy>
  <cp:revision>31</cp:revision>
  <dcterms:created xsi:type="dcterms:W3CDTF">2026-09-20T21:48:27Z</dcterms:created>
  <dcterms:modified xsi:type="dcterms:W3CDTF">2026-09-29T12:33:23Z</dcterms:modified>
</cp:coreProperties>
</file>